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heme/themeOverride1.xml" ContentType="application/vnd.openxmlformats-officedocument.themeOverr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85" r:id="rId2"/>
    <p:sldId id="286" r:id="rId3"/>
    <p:sldId id="301" r:id="rId4"/>
    <p:sldId id="287" r:id="rId5"/>
    <p:sldId id="288" r:id="rId6"/>
    <p:sldId id="289" r:id="rId7"/>
    <p:sldId id="290" r:id="rId8"/>
    <p:sldId id="291" r:id="rId9"/>
    <p:sldId id="292" r:id="rId10"/>
    <p:sldId id="331" r:id="rId11"/>
    <p:sldId id="293" r:id="rId12"/>
    <p:sldId id="326" r:id="rId13"/>
    <p:sldId id="327" r:id="rId14"/>
    <p:sldId id="328" r:id="rId15"/>
    <p:sldId id="329" r:id="rId16"/>
    <p:sldId id="330" r:id="rId17"/>
    <p:sldId id="299" r:id="rId18"/>
    <p:sldId id="345" r:id="rId19"/>
    <p:sldId id="300" r:id="rId20"/>
    <p:sldId id="336" r:id="rId21"/>
    <p:sldId id="338" r:id="rId22"/>
    <p:sldId id="340" r:id="rId23"/>
    <p:sldId id="339" r:id="rId24"/>
    <p:sldId id="261" r:id="rId25"/>
    <p:sldId id="333" r:id="rId26"/>
    <p:sldId id="308" r:id="rId27"/>
    <p:sldId id="309" r:id="rId28"/>
    <p:sldId id="347" r:id="rId29"/>
    <p:sldId id="262" r:id="rId30"/>
    <p:sldId id="323" r:id="rId31"/>
    <p:sldId id="324" r:id="rId32"/>
    <p:sldId id="276" r:id="rId33"/>
    <p:sldId id="341" r:id="rId34"/>
    <p:sldId id="322" r:id="rId35"/>
    <p:sldId id="321" r:id="rId36"/>
    <p:sldId id="307" r:id="rId37"/>
    <p:sldId id="342" r:id="rId38"/>
    <p:sldId id="310" r:id="rId39"/>
    <p:sldId id="320" r:id="rId40"/>
    <p:sldId id="346" r:id="rId41"/>
    <p:sldId id="263" r:id="rId42"/>
    <p:sldId id="264" r:id="rId43"/>
    <p:sldId id="266" r:id="rId44"/>
    <p:sldId id="267" r:id="rId45"/>
    <p:sldId id="268" r:id="rId46"/>
    <p:sldId id="269" r:id="rId47"/>
    <p:sldId id="270" r:id="rId48"/>
    <p:sldId id="271" r:id="rId49"/>
    <p:sldId id="272" r:id="rId50"/>
    <p:sldId id="273" r:id="rId51"/>
    <p:sldId id="274" r:id="rId52"/>
    <p:sldId id="311" r:id="rId53"/>
    <p:sldId id="312" r:id="rId54"/>
    <p:sldId id="313" r:id="rId55"/>
    <p:sldId id="314" r:id="rId56"/>
    <p:sldId id="315" r:id="rId57"/>
    <p:sldId id="316" r:id="rId58"/>
    <p:sldId id="317" r:id="rId59"/>
    <p:sldId id="318" r:id="rId60"/>
    <p:sldId id="319" r:id="rId61"/>
    <p:sldId id="275" r:id="rId62"/>
    <p:sldId id="277" r:id="rId63"/>
    <p:sldId id="278" r:id="rId64"/>
    <p:sldId id="279" r:id="rId65"/>
    <p:sldId id="280" r:id="rId66"/>
    <p:sldId id="282" r:id="rId67"/>
    <p:sldId id="283" r:id="rId68"/>
    <p:sldId id="284" r:id="rId69"/>
    <p:sldId id="344" r:id="rId70"/>
    <p:sldId id="281" r:id="rId71"/>
    <p:sldId id="335" r:id="rId72"/>
    <p:sldId id="337" r:id="rId73"/>
    <p:sldId id="334" r:id="rId74"/>
    <p:sldId id="332" r:id="rId75"/>
    <p:sldId id="365" r:id="rId76"/>
    <p:sldId id="366" r:id="rId77"/>
    <p:sldId id="348" r:id="rId78"/>
    <p:sldId id="356" r:id="rId79"/>
    <p:sldId id="357" r:id="rId80"/>
    <p:sldId id="358" r:id="rId81"/>
    <p:sldId id="359" r:id="rId82"/>
    <p:sldId id="367" r:id="rId83"/>
    <p:sldId id="360" r:id="rId84"/>
    <p:sldId id="361" r:id="rId85"/>
    <p:sldId id="368" r:id="rId86"/>
    <p:sldId id="362" r:id="rId87"/>
    <p:sldId id="363" r:id="rId88"/>
    <p:sldId id="364" r:id="rId89"/>
    <p:sldId id="352" r:id="rId90"/>
    <p:sldId id="353" r:id="rId91"/>
    <p:sldId id="354" r:id="rId92"/>
    <p:sldId id="355" r:id="rId93"/>
    <p:sldId id="349" r:id="rId94"/>
    <p:sldId id="350" r:id="rId95"/>
    <p:sldId id="351" r:id="rId96"/>
  </p:sldIdLst>
  <p:sldSz cx="12192000" cy="6858000"/>
  <p:notesSz cx="6858000" cy="9144000"/>
  <p:defaultTextStyle>
    <a:defPPr>
      <a:defRPr lang="en-US"/>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4"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1" algn="l" defTabSz="9142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41" autoAdjust="0"/>
    <p:restoredTop sz="70484" autoAdjust="0"/>
  </p:normalViewPr>
  <p:slideViewPr>
    <p:cSldViewPr snapToGrid="0">
      <p:cViewPr varScale="1">
        <p:scale>
          <a:sx n="62" d="100"/>
          <a:sy n="62" d="100"/>
        </p:scale>
        <p:origin x="1784" y="192"/>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a:t>Variance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Variance</c:v>
                </c:pt>
              </c:strCache>
            </c:strRef>
          </c:tx>
          <c:spPr>
            <a:solidFill>
              <a:schemeClr val="accent1"/>
            </a:solidFill>
            <a:ln>
              <a:noFill/>
            </a:ln>
            <a:effectLst/>
          </c:spPr>
          <c:invertIfNegative val="0"/>
          <c:cat>
            <c:strRef>
              <c:f>Sheet1!$B$5:$B$8</c:f>
              <c:strCache>
                <c:ptCount val="3"/>
                <c:pt idx="0">
                  <c:v>PC 1</c:v>
                </c:pt>
                <c:pt idx="1">
                  <c:v>PC 2</c:v>
                </c:pt>
                <c:pt idx="2">
                  <c:v>PC 3</c:v>
                </c:pt>
              </c:strCache>
            </c:strRef>
          </c:cat>
          <c:val>
            <c:numRef>
              <c:f>Sheet1!$C$5:$C$8</c:f>
              <c:numCache>
                <c:formatCode>General</c:formatCode>
                <c:ptCount val="4"/>
                <c:pt idx="0">
                  <c:v>70</c:v>
                </c:pt>
                <c:pt idx="1">
                  <c:v>24</c:v>
                </c:pt>
                <c:pt idx="2">
                  <c:v>6</c:v>
                </c:pt>
              </c:numCache>
            </c:numRef>
          </c:val>
          <c:extLst>
            <c:ext xmlns:c16="http://schemas.microsoft.com/office/drawing/2014/chart" uri="{C3380CC4-5D6E-409C-BE32-E72D297353CC}">
              <c16:uniqueId val="{00000000-E9A3-4ADA-9286-4C175936FBDC}"/>
            </c:ext>
          </c:extLst>
        </c:ser>
        <c:dLbls>
          <c:showLegendKey val="0"/>
          <c:showVal val="0"/>
          <c:showCatName val="0"/>
          <c:showSerName val="0"/>
          <c:showPercent val="0"/>
          <c:showBubbleSize val="0"/>
        </c:dLbls>
        <c:gapWidth val="219"/>
        <c:overlap val="-27"/>
        <c:axId val="1195471567"/>
        <c:axId val="1195478767"/>
      </c:barChart>
      <c:catAx>
        <c:axId val="119547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95478767"/>
        <c:crosses val="autoZero"/>
        <c:auto val="1"/>
        <c:lblAlgn val="ctr"/>
        <c:lblOffset val="100"/>
        <c:noMultiLvlLbl val="0"/>
      </c:catAx>
      <c:valAx>
        <c:axId val="119547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547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a:t>Variance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Variance</c:v>
                </c:pt>
              </c:strCache>
            </c:strRef>
          </c:tx>
          <c:spPr>
            <a:solidFill>
              <a:schemeClr val="accent1"/>
            </a:solidFill>
            <a:ln>
              <a:noFill/>
            </a:ln>
            <a:effectLst/>
          </c:spPr>
          <c:invertIfNegative val="0"/>
          <c:cat>
            <c:strRef>
              <c:f>Sheet1!$B$5:$B$8</c:f>
              <c:strCache>
                <c:ptCount val="3"/>
                <c:pt idx="0">
                  <c:v>PC 1</c:v>
                </c:pt>
                <c:pt idx="1">
                  <c:v>PC 2</c:v>
                </c:pt>
                <c:pt idx="2">
                  <c:v>PC 3</c:v>
                </c:pt>
              </c:strCache>
            </c:strRef>
          </c:cat>
          <c:val>
            <c:numRef>
              <c:f>Sheet1!$C$5:$C$8</c:f>
              <c:numCache>
                <c:formatCode>General</c:formatCode>
                <c:ptCount val="4"/>
                <c:pt idx="0">
                  <c:v>70</c:v>
                </c:pt>
                <c:pt idx="1">
                  <c:v>24</c:v>
                </c:pt>
                <c:pt idx="2">
                  <c:v>6</c:v>
                </c:pt>
              </c:numCache>
            </c:numRef>
          </c:val>
          <c:extLst>
            <c:ext xmlns:c16="http://schemas.microsoft.com/office/drawing/2014/chart" uri="{C3380CC4-5D6E-409C-BE32-E72D297353CC}">
              <c16:uniqueId val="{00000000-EF61-4A27-81BE-FA99371CDB56}"/>
            </c:ext>
          </c:extLst>
        </c:ser>
        <c:dLbls>
          <c:showLegendKey val="0"/>
          <c:showVal val="0"/>
          <c:showCatName val="0"/>
          <c:showSerName val="0"/>
          <c:showPercent val="0"/>
          <c:showBubbleSize val="0"/>
        </c:dLbls>
        <c:gapWidth val="219"/>
        <c:overlap val="-27"/>
        <c:axId val="1195471567"/>
        <c:axId val="1195478767"/>
      </c:barChart>
      <c:catAx>
        <c:axId val="119547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95478767"/>
        <c:crosses val="autoZero"/>
        <c:auto val="1"/>
        <c:lblAlgn val="ctr"/>
        <c:lblOffset val="100"/>
        <c:noMultiLvlLbl val="0"/>
      </c:catAx>
      <c:valAx>
        <c:axId val="119547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547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a:t>Variance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Variance</c:v>
                </c:pt>
              </c:strCache>
            </c:strRef>
          </c:tx>
          <c:spPr>
            <a:solidFill>
              <a:schemeClr val="accent1"/>
            </a:solidFill>
            <a:ln>
              <a:noFill/>
            </a:ln>
            <a:effectLst/>
          </c:spPr>
          <c:invertIfNegative val="0"/>
          <c:cat>
            <c:strRef>
              <c:f>Sheet1!$B$5:$B$8</c:f>
              <c:strCache>
                <c:ptCount val="3"/>
                <c:pt idx="0">
                  <c:v>PC 1</c:v>
                </c:pt>
                <c:pt idx="1">
                  <c:v>PC 2</c:v>
                </c:pt>
                <c:pt idx="2">
                  <c:v>PC 3</c:v>
                </c:pt>
              </c:strCache>
            </c:strRef>
          </c:cat>
          <c:val>
            <c:numRef>
              <c:f>Sheet1!$C$5:$C$8</c:f>
              <c:numCache>
                <c:formatCode>General</c:formatCode>
                <c:ptCount val="4"/>
                <c:pt idx="0">
                  <c:v>70</c:v>
                </c:pt>
                <c:pt idx="1">
                  <c:v>24</c:v>
                </c:pt>
                <c:pt idx="2">
                  <c:v>6</c:v>
                </c:pt>
              </c:numCache>
            </c:numRef>
          </c:val>
          <c:extLst>
            <c:ext xmlns:c16="http://schemas.microsoft.com/office/drawing/2014/chart" uri="{C3380CC4-5D6E-409C-BE32-E72D297353CC}">
              <c16:uniqueId val="{00000000-22F7-40AA-B903-312D7CB71F98}"/>
            </c:ext>
          </c:extLst>
        </c:ser>
        <c:dLbls>
          <c:showLegendKey val="0"/>
          <c:showVal val="0"/>
          <c:showCatName val="0"/>
          <c:showSerName val="0"/>
          <c:showPercent val="0"/>
          <c:showBubbleSize val="0"/>
        </c:dLbls>
        <c:gapWidth val="219"/>
        <c:overlap val="-27"/>
        <c:axId val="1195471567"/>
        <c:axId val="1195478767"/>
      </c:barChart>
      <c:catAx>
        <c:axId val="1195471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95478767"/>
        <c:crosses val="autoZero"/>
        <c:auto val="1"/>
        <c:lblAlgn val="ctr"/>
        <c:lblOffset val="100"/>
        <c:noMultiLvlLbl val="0"/>
      </c:catAx>
      <c:valAx>
        <c:axId val="11954787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5471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F8332-91D6-4447-A51A-6E90E5761365}" type="datetimeFigureOut">
              <a:rPr lang="en-US" smtClean="0"/>
              <a:t>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C08DD-7ADD-4B4B-B96B-E17C41D9FA24}" type="slidenum">
              <a:rPr lang="en-US" smtClean="0"/>
              <a:t>‹#›</a:t>
            </a:fld>
            <a:endParaRPr lang="en-US"/>
          </a:p>
        </p:txBody>
      </p:sp>
    </p:spTree>
    <p:extLst>
      <p:ext uri="{BB962C8B-B14F-4D97-AF65-F5344CB8AC3E}">
        <p14:creationId xmlns:p14="http://schemas.microsoft.com/office/powerpoint/2010/main" val="1912623620"/>
      </p:ext>
    </p:extLst>
  </p:cSld>
  <p:clrMap bg1="lt1" tx1="dk1" bg2="lt2" tx2="dk2" accent1="accent1" accent2="accent2" accent3="accent3" accent4="accent4" accent5="accent5" accent6="accent6" hlink="hlink" folHlink="folHlink"/>
  <p:notesStyle>
    <a:lvl1pPr marL="0" algn="l" defTabSz="914126" rtl="0" eaLnBrk="1" latinLnBrk="0" hangingPunct="1">
      <a:defRPr sz="1200" kern="1200">
        <a:solidFill>
          <a:schemeClr val="tx1"/>
        </a:solidFill>
        <a:latin typeface="+mn-lt"/>
        <a:ea typeface="+mn-ea"/>
        <a:cs typeface="+mn-cs"/>
      </a:defRPr>
    </a:lvl1pPr>
    <a:lvl2pPr marL="457064" algn="l" defTabSz="914126" rtl="0" eaLnBrk="1" latinLnBrk="0" hangingPunct="1">
      <a:defRPr sz="1200" kern="1200">
        <a:solidFill>
          <a:schemeClr val="tx1"/>
        </a:solidFill>
        <a:latin typeface="+mn-lt"/>
        <a:ea typeface="+mn-ea"/>
        <a:cs typeface="+mn-cs"/>
      </a:defRPr>
    </a:lvl2pPr>
    <a:lvl3pPr marL="914126" algn="l" defTabSz="914126" rtl="0" eaLnBrk="1" latinLnBrk="0" hangingPunct="1">
      <a:defRPr sz="1200" kern="1200">
        <a:solidFill>
          <a:schemeClr val="tx1"/>
        </a:solidFill>
        <a:latin typeface="+mn-lt"/>
        <a:ea typeface="+mn-ea"/>
        <a:cs typeface="+mn-cs"/>
      </a:defRPr>
    </a:lvl3pPr>
    <a:lvl4pPr marL="1371188" algn="l" defTabSz="914126" rtl="0" eaLnBrk="1" latinLnBrk="0" hangingPunct="1">
      <a:defRPr sz="1200" kern="1200">
        <a:solidFill>
          <a:schemeClr val="tx1"/>
        </a:solidFill>
        <a:latin typeface="+mn-lt"/>
        <a:ea typeface="+mn-ea"/>
        <a:cs typeface="+mn-cs"/>
      </a:defRPr>
    </a:lvl4pPr>
    <a:lvl5pPr marL="1828252" algn="l" defTabSz="914126" rtl="0" eaLnBrk="1" latinLnBrk="0" hangingPunct="1">
      <a:defRPr sz="1200" kern="1200">
        <a:solidFill>
          <a:schemeClr val="tx1"/>
        </a:solidFill>
        <a:latin typeface="+mn-lt"/>
        <a:ea typeface="+mn-ea"/>
        <a:cs typeface="+mn-cs"/>
      </a:defRPr>
    </a:lvl5pPr>
    <a:lvl6pPr marL="2285314" algn="l" defTabSz="914126" rtl="0" eaLnBrk="1" latinLnBrk="0" hangingPunct="1">
      <a:defRPr sz="1200" kern="1200">
        <a:solidFill>
          <a:schemeClr val="tx1"/>
        </a:solidFill>
        <a:latin typeface="+mn-lt"/>
        <a:ea typeface="+mn-ea"/>
        <a:cs typeface="+mn-cs"/>
      </a:defRPr>
    </a:lvl6pPr>
    <a:lvl7pPr marL="2742376" algn="l" defTabSz="914126" rtl="0" eaLnBrk="1" latinLnBrk="0" hangingPunct="1">
      <a:defRPr sz="1200" kern="1200">
        <a:solidFill>
          <a:schemeClr val="tx1"/>
        </a:solidFill>
        <a:latin typeface="+mn-lt"/>
        <a:ea typeface="+mn-ea"/>
        <a:cs typeface="+mn-cs"/>
      </a:defRPr>
    </a:lvl7pPr>
    <a:lvl8pPr marL="3199440" algn="l" defTabSz="914126" rtl="0" eaLnBrk="1" latinLnBrk="0" hangingPunct="1">
      <a:defRPr sz="1200" kern="1200">
        <a:solidFill>
          <a:schemeClr val="tx1"/>
        </a:solidFill>
        <a:latin typeface="+mn-lt"/>
        <a:ea typeface="+mn-ea"/>
        <a:cs typeface="+mn-cs"/>
      </a:defRPr>
    </a:lvl8pPr>
    <a:lvl9pPr marL="3656503" algn="l" defTabSz="914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back! Just a few warnings before we start: today’s lecture will be a very </a:t>
            </a:r>
            <a:endParaRPr dirty="0"/>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as you can imagine, unsupervised learning is a very broad term. Let’s narrow the discussion a bit by focusing on only two types of unsupervised learning: clustering and dimension reduction.</a:t>
            </a:r>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76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dirty="0">
                <a:latin typeface="Helvetica Neue"/>
                <a:ea typeface="Helvetica Neue"/>
                <a:cs typeface="Helvetica Neue"/>
                <a:sym typeface="Helvetica Neue"/>
              </a:rPr>
              <a:t>Clusters are thus pretty interesting! They rely on the natural similarities between subsections of your data. Imagine that you’re plotting Fashion versus comfort for shoes? You’re analyzing people’s responses on sneakers, crocs, slippers, and so on.  What happens is that you analyze specific shoes and you see that some of them are more similar to each other than they are to other shoes So (click) this could indicate that the green dots are all sneakers. And (click)….</a:t>
            </a:r>
          </a:p>
          <a:p>
            <a:pPr marL="0" lvl="0" indent="0" algn="l" rtl="0">
              <a:lnSpc>
                <a:spcPct val="117999"/>
              </a:lnSpc>
              <a:spcBef>
                <a:spcPts val="0"/>
              </a:spcBef>
              <a:spcAft>
                <a:spcPts val="0"/>
              </a:spcAft>
              <a:buNone/>
            </a:pPr>
            <a:r>
              <a:rPr lang="en-US" sz="2200" dirty="0">
                <a:latin typeface="Helvetica Neue"/>
                <a:sym typeface="Helvetica Neue"/>
              </a:rPr>
              <a:t>So clusters can tell us specifics about the relationship of data (click) even if your data is unlabeled! This begs the question… (click) how do we find the clusters?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you can see that the datapoints have been colored in based on what centroid they’re closest to. They’ve been “assigned” to the closest centroid. Now, the next step is (click) to move the centroid to the weighted geometric center of the samples assigned to it. (next slide)</a:t>
            </a:r>
            <a:endParaRPr dirty="0"/>
          </a:p>
        </p:txBody>
      </p:sp>
      <p:sp>
        <p:nvSpPr>
          <p:cNvPr id="286" name="Google Shape;28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Take a look! The centroids have just moved closer to their group. However, now that the centroids themselves have moved, the datapoints may be closer to a different centroid now. Take a look at the graph on the screen. You see those two blue dots in the pink cluster? Are they really closer to the blue centroid or to the pink one? This brings us to our next step which is to (click) repeat steps 3-4 until the centroids stop moving!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Let’s reassign the datapoints (next slide)</a:t>
            </a:r>
            <a:endParaRPr dirty="0"/>
          </a:p>
        </p:txBody>
      </p:sp>
      <p:sp>
        <p:nvSpPr>
          <p:cNvPr id="345" name="Google Shape;3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Yeah! That looks a lot better doesn’t it? However, since we’ve just changed the datapoints near the centroid, the weighted geometric center of the samples associated with that centroid may have changed. Let’s repeat step 4. (next slide)</a:t>
            </a:r>
            <a:endParaRPr dirty="0"/>
          </a:p>
        </p:txBody>
      </p:sp>
      <p:sp>
        <p:nvSpPr>
          <p:cNvPr id="405" name="Google Shape;4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5" name="Google Shape;465;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sz="2200" dirty="0">
                <a:latin typeface="Helvetica Neue"/>
                <a:sym typeface="Helvetica Neue"/>
              </a:rPr>
              <a:t>Alright! Now our centroids have stopped moving. This basically occurs when the reassignment of the datapoints doesn’t change what centroid they are attached to. </a:t>
            </a:r>
          </a:p>
          <a:p>
            <a:pPr marL="0" lvl="0" indent="0" algn="l" rtl="0">
              <a:lnSpc>
                <a:spcPct val="117999"/>
              </a:lnSpc>
              <a:spcBef>
                <a:spcPts val="0"/>
              </a:spcBef>
              <a:spcAft>
                <a:spcPts val="0"/>
              </a:spcAft>
              <a:buNone/>
            </a:pPr>
            <a:endParaRPr lang="en-US" sz="2200" dirty="0">
              <a:latin typeface="Helvetica Neue"/>
              <a:sym typeface="Helvetica Neue"/>
            </a:endParaRPr>
          </a:p>
          <a:p>
            <a:pPr marL="0" lvl="0" indent="0" algn="l" rtl="0">
              <a:lnSpc>
                <a:spcPct val="117999"/>
              </a:lnSpc>
              <a:spcBef>
                <a:spcPts val="0"/>
              </a:spcBef>
              <a:spcAft>
                <a:spcPts val="0"/>
              </a:spcAft>
              <a:buNone/>
            </a:pPr>
            <a:r>
              <a:rPr lang="en-US" sz="2200" dirty="0">
                <a:latin typeface="Helvetica Neue"/>
                <a:sym typeface="Helvetica Neue"/>
              </a:rPr>
              <a:t>One thing to keep in mind is that with k means clustering, every time you run it you may actually end up with different clusters. (click) (click) This is okay! There’s a certain degree of randomness built into the algorithm. This randomness comes from the initial step of choosing what datapoints to get the initial centroids from.</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evaluate a clustering outcome? Talk about closeness. </a:t>
            </a:r>
          </a:p>
        </p:txBody>
      </p:sp>
      <p:sp>
        <p:nvSpPr>
          <p:cNvPr id="4" name="Slide Number Placeholder 3"/>
          <p:cNvSpPr>
            <a:spLocks noGrp="1"/>
          </p:cNvSpPr>
          <p:nvPr>
            <p:ph type="sldNum" sz="quarter" idx="5"/>
          </p:nvPr>
        </p:nvSpPr>
        <p:spPr/>
        <p:txBody>
          <a:bodyPr/>
          <a:lstStyle/>
          <a:p>
            <a:fld id="{901C08DD-7ADD-4B4B-B96B-E17C41D9FA24}" type="slidenum">
              <a:rPr lang="en-US" smtClean="0"/>
              <a:t>18</a:t>
            </a:fld>
            <a:endParaRPr lang="en-US"/>
          </a:p>
        </p:txBody>
      </p:sp>
    </p:spTree>
    <p:extLst>
      <p:ext uri="{BB962C8B-B14F-4D97-AF65-F5344CB8AC3E}">
        <p14:creationId xmlns:p14="http://schemas.microsoft.com/office/powerpoint/2010/main" val="81942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take a 2 minute break to let the information just sink in. During the break, feel free to ask me questions!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Welcome back everyone! We’ve talked about clustering which as a quick recap is grouping data points together based on their similarities. We explicitly discussed k means clustering which involved calculating the centroids of your groups of data, grouping points based on their closeness to those centroids, and repeating these steps until the centroids stopped changing. Now, we’ll be moving into another subset of unsupervised learning called dimension reduction. We’ll be exploring what a dimension is, why we might be interested in the reducing the number of dimensions of our dataset, and how to do it safely through a method called principal component analysis.</a:t>
            </a: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dirty="0"/>
              <a:t>We’ve spent the past few lectures discussing “supervised” learning.  As a recap, “supervised” learning is when you effectively tell your models what the outputs they should map to are. You have clearly defined “labels” and different combinations of feature values map to different labels. In effect, you give data to your model and it tries to find the “right answer”. But sometimes, you end up with problems that don’t neatly fit into square boxes. Or, you may not know exactly the shape your data will take on until you process it. Today, we will be talking about unsupervised learning.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Unsupervised learning on the other hand deals with unlabeled data. Effectively, the system tries to find patterns in the dataset, and your data gets grouped up based on these patterns. </a:t>
            </a:r>
            <a:endParaRPr dirty="0"/>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take a 2 minute break to let the information just sink in. During the break, feel free to ask me questions!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Welcome back everyone! We’ve talked about clustering which as a quick recap is grouping data points together based on their similarities. We explicitly discussed k means clustering which involved calculating the centroids of your groups of data, grouping points based on their closeness to those centroids, and repeating these steps until the centroids stopped changing. Now, we’ll be moving into another subset of unsupervised learning called dimension reduction. We’ll be exploring what a dimension is, why we might be interested in the reducing the number of dimensions of our dataset, and how to do it safely through a method called principal component analysis.</a:t>
            </a: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466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Oftentimes when you’re working with real datasets, you’ll be working with data that can have many tens or dozens of features; if not more. A cell can be structured according to the contribution of several dozens of genes. Or, in the case of the example I have here, you could be working in an insurance agency trying to analyze the risk offered by different individuals and there could be several factors that contribute to it.  We can think of each of these different features as “dimensions”, because each feature adds a new direction of considering the data.</a:t>
            </a:r>
          </a:p>
          <a:p>
            <a:endParaRPr lang="en-US" dirty="0"/>
          </a:p>
          <a:p>
            <a:r>
              <a:rPr lang="en-US" dirty="0"/>
              <a:t>But as your dimensionality/ or number of dimensions rises, your dataset becomes more and more complicated. Modeling it goes from simple to cumbersome to impossible holistically. Take a look at our example here: with 4 dimensions we can’t model the data cleanly. Maybe we could have graphs of Height vs weight or income vs number of children, but we can’t realistically plot the 4 dimensions all together.</a:t>
            </a:r>
          </a:p>
          <a:p>
            <a:endParaRPr lang="en-US" dirty="0"/>
          </a:p>
          <a:p>
            <a:endParaRPr lang="en-US" dirty="0"/>
          </a:p>
          <a:p>
            <a:r>
              <a:rPr lang="en-US" dirty="0"/>
              <a:t>Yeah! That would be a fair guess. So to summarize, some of your features aren’t giving you the same amount of information as your other features. And there’s a need for being able to eliminate or remove some of them because that might make it easier to represent it either graphically or otherwise. But of course, this is something that needs to be done carefully else you can </a:t>
            </a:r>
            <a:r>
              <a:rPr lang="en-US" b="1" dirty="0"/>
              <a:t>lose</a:t>
            </a:r>
            <a:r>
              <a:rPr lang="en-US" b="0" dirty="0"/>
              <a:t> information and your dimensionally reduced data becomes less accurate. Which leads us to our next big question…</a:t>
            </a:r>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21</a:t>
            </a:fld>
            <a:endParaRPr lang="en-US"/>
          </a:p>
        </p:txBody>
      </p:sp>
    </p:spTree>
    <p:extLst>
      <p:ext uri="{BB962C8B-B14F-4D97-AF65-F5344CB8AC3E}">
        <p14:creationId xmlns:p14="http://schemas.microsoft.com/office/powerpoint/2010/main" val="185524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 have a lot of features, but not a lot of samples? For example, here we have four features, but only three samples. If I want to use ML, what happens? For example, think about linear regression. IN general, when we do not have a lot of samples, a large # of features make learning algorithms easy to overfit. </a:t>
            </a:r>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22</a:t>
            </a:fld>
            <a:endParaRPr lang="en-US"/>
          </a:p>
        </p:txBody>
      </p:sp>
    </p:spTree>
    <p:extLst>
      <p:ext uri="{BB962C8B-B14F-4D97-AF65-F5344CB8AC3E}">
        <p14:creationId xmlns:p14="http://schemas.microsoft.com/office/powerpoint/2010/main" val="1832064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reduce dimensionality without a significant loss of information”. Note that keyword: a “significant” loss. Because you’re removing a dimension we accept that your data will lose a slight bit of accuracy representing it. Think about how you’d describe your position in this classroom relative to the other people here. You can describe yourself in 3 dimensions with respect to your heights  or in 2 dimensions with respect to the position of the chairs in this room. Since we’re mostly at the same heights you don’t lose much when trying to represent us in 2 dimensions. However, if we were all hiking up a mountain, and you tried to represent people’s positions in 2 dimensions, you would develop much greater inaccuracies.</a:t>
            </a:r>
          </a:p>
          <a:p>
            <a:endParaRPr lang="en-US" dirty="0"/>
          </a:p>
          <a:p>
            <a:r>
              <a:rPr lang="en-US" dirty="0"/>
              <a:t>So what we need is a way to reduce the number of dimensions without a significant loss of information. How could we do that?</a:t>
            </a:r>
          </a:p>
          <a:p>
            <a:endParaRPr lang="en-US" dirty="0"/>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23</a:t>
            </a:fld>
            <a:endParaRPr lang="en-US"/>
          </a:p>
        </p:txBody>
      </p:sp>
    </p:spTree>
    <p:extLst>
      <p:ext uri="{BB962C8B-B14F-4D97-AF65-F5344CB8AC3E}">
        <p14:creationId xmlns:p14="http://schemas.microsoft.com/office/powerpoint/2010/main" val="487053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Enter…principal component analysis.</a:t>
            </a:r>
          </a:p>
        </p:txBody>
      </p:sp>
      <p:sp>
        <p:nvSpPr>
          <p:cNvPr id="4" name="Slide Number Placeholder 3"/>
          <p:cNvSpPr>
            <a:spLocks noGrp="1"/>
          </p:cNvSpPr>
          <p:nvPr>
            <p:ph type="sldNum" sz="quarter" idx="5"/>
          </p:nvPr>
        </p:nvSpPr>
        <p:spPr/>
        <p:txBody>
          <a:bodyPr/>
          <a:lstStyle/>
          <a:p>
            <a:fld id="{901C08DD-7ADD-4B4B-B96B-E17C41D9FA24}" type="slidenum">
              <a:rPr lang="en-US" smtClean="0"/>
              <a:t>24</a:t>
            </a:fld>
            <a:endParaRPr lang="en-US"/>
          </a:p>
        </p:txBody>
      </p:sp>
    </p:spTree>
    <p:extLst>
      <p:ext uri="{BB962C8B-B14F-4D97-AF65-F5344CB8AC3E}">
        <p14:creationId xmlns:p14="http://schemas.microsoft.com/office/powerpoint/2010/main" val="242136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lgn="l"/>
            <a:r>
              <a:rPr lang="en-US" b="0" i="0" dirty="0">
                <a:solidFill>
                  <a:srgbClr val="374151"/>
                </a:solidFill>
                <a:effectLst/>
                <a:latin typeface="Söhne"/>
              </a:rPr>
              <a:t>It is a popular dimensionality reduction technique used in machine learning and statistics. The main goal of PCA is to transform high-dimensional data into a new coordinate system, where the new features (principal components) are orthogonal (uncorrelated) and sorted in decreasing order of variance. This allows us to retain most of the important information of the data while reducing its dimensionality. </a:t>
            </a:r>
          </a:p>
          <a:p>
            <a:pPr algn="l"/>
            <a:r>
              <a:rPr lang="en-US" b="0" i="0" dirty="0">
                <a:solidFill>
                  <a:srgbClr val="374151"/>
                </a:solidFill>
                <a:effectLst/>
                <a:latin typeface="Söhne"/>
              </a:rPr>
              <a:t>I also want to emphasize the orthogonal part. Some statistical tools require data to be independent, note that our features are not guaranteed to be independent by any means. This is another reason PCA can be useful. </a:t>
            </a:r>
          </a:p>
          <a:p>
            <a:pPr algn="l"/>
            <a:endParaRPr lang="en-US" b="0" i="0" dirty="0">
              <a:solidFill>
                <a:srgbClr val="374151"/>
              </a:solidFill>
              <a:effectLst/>
              <a:latin typeface="Söhne"/>
            </a:endParaRPr>
          </a:p>
          <a:p>
            <a:pPr algn="l"/>
            <a:r>
              <a:rPr lang="en-US" b="0" i="0" dirty="0">
                <a:solidFill>
                  <a:srgbClr val="374151"/>
                </a:solidFill>
                <a:effectLst/>
                <a:latin typeface="Söhne"/>
              </a:rPr>
              <a:t>PCA is Widely used for </a:t>
            </a:r>
            <a:r>
              <a:rPr lang="en-US" b="0" i="0" dirty="0">
                <a:effectLst/>
                <a:latin typeface="Söhne"/>
              </a:rPr>
              <a:t>data preprocessing, visualization, and noise reduction. It helps in understanding the underlying structure of data, identifying dominant patterns, and improving the performance of machine learning models by reducing the curse of dimensionality. This is how PCA reduces dimensions. </a:t>
            </a:r>
          </a:p>
          <a:p>
            <a:br>
              <a:rPr lang="en-US" dirty="0"/>
            </a:b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880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jump into PCA, I’d like to do a quick overview of some terminologies we use in the linear algebra involved. There are two terms we’ll be using quite prominently going forward: dimensions and bases. Let’s explore them.</a:t>
            </a:r>
          </a:p>
          <a:p>
            <a:pPr marL="0" lvl="0" indent="0" algn="l" rtl="0">
              <a:spcBef>
                <a:spcPts val="0"/>
              </a:spcBef>
              <a:spcAft>
                <a:spcPts val="0"/>
              </a:spcAft>
              <a:buNone/>
            </a:pPr>
            <a:r>
              <a:rPr lang="en-US" dirty="0"/>
              <a:t>For our purpose here, dimension is the # of features. For example, wine dataset, 12 features. Iris dataset: 4 features. </a:t>
            </a:r>
          </a:p>
          <a:p>
            <a:pPr marL="0" lvl="0" indent="0" algn="l" rtl="0">
              <a:spcBef>
                <a:spcPts val="0"/>
              </a:spcBef>
              <a:spcAft>
                <a:spcPts val="0"/>
              </a:spcAft>
              <a:buNone/>
            </a:pPr>
            <a:r>
              <a:rPr lang="en-US" dirty="0"/>
              <a:t>Here, we have a datapoint (2,3,1) And here is the vector to (2,3,1). One thing we see here is that this datapoint is expressed in terms of the three axes here x (click), y(click), and z(click).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we refer to </a:t>
            </a:r>
            <a:r>
              <a:rPr lang="en-US" dirty="0" err="1"/>
              <a:t>x,y</a:t>
            </a:r>
            <a:r>
              <a:rPr lang="en-US" dirty="0"/>
              <a:t>, and z as basis vectors. Because here, in 3-dimensional space, every point can be expressed as a combination of the </a:t>
            </a:r>
            <a:r>
              <a:rPr lang="en-US" dirty="0" err="1"/>
              <a:t>x,y</a:t>
            </a:r>
            <a:r>
              <a:rPr lang="en-US" dirty="0"/>
              <a:t>, and z axes. They form the “basis” of 3 dimensional space.</a:t>
            </a: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11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 2 dimensional space. Can anyone tell me what the basis vectors are here? Yes absolutely, x and y form the bases because every point in 2-D space can be expressed uniquely as some combination of x and 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your co-ordinate axes aren’t the only basis vectors you can have for this space. Here, </a:t>
            </a:r>
            <a:r>
              <a:rPr lang="en-US" dirty="0" err="1"/>
              <a:t>Im</a:t>
            </a:r>
            <a:r>
              <a:rPr lang="en-US" dirty="0"/>
              <a:t> going to draw 2 lines, y = x and y = -x. Any point that can be expressed with respect to the x axis and the y axis can also be expressed with respect to y=x and y=-x as well! In fact, there are infinite # of such </a:t>
            </a:r>
            <a:r>
              <a:rPr lang="en-US" dirty="0" err="1"/>
              <a:t>basises</a:t>
            </a:r>
            <a:r>
              <a:rPr lang="en-US" dirty="0"/>
              <a:t>. Each datapoint in the space can be uniquely represented in a set of </a:t>
            </a:r>
            <a:r>
              <a:rPr lang="en-US" dirty="0" err="1"/>
              <a:t>bassies</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Dimensions are thus an analogue for the number of basis vectors you use to describe a space. This is a 2 dimensional space because you need only two basis vectors to express every point in 2-D space uniquely.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that we understand the idea of basis vectors, and we’re comfortable with using the word dimension as an alias for them, let’s get back to the question of why we would want to reduce them. </a:t>
            </a:r>
          </a:p>
          <a:p>
            <a:pPr marL="0" lvl="0" indent="0" algn="l" rtl="0">
              <a:spcBef>
                <a:spcPts val="0"/>
              </a:spcBef>
              <a:spcAft>
                <a:spcPts val="0"/>
              </a:spcAft>
              <a:buNone/>
            </a:pPr>
            <a:endParaRPr lang="en-US"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11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did earlier is a projection; in other words, how datapoints are represented in different basis. </a:t>
            </a:r>
          </a:p>
          <a:p>
            <a:r>
              <a:rPr lang="en-US" dirty="0"/>
              <a:t>What is the projection of a point on a line? </a:t>
            </a:r>
          </a:p>
          <a:p>
            <a:endParaRPr lang="en-US" dirty="0"/>
          </a:p>
          <a:p>
            <a:r>
              <a:rPr lang="en-US" dirty="0"/>
              <a:t>The projection of a datapoint on a line, is roughly speaking the “image” of that point along that line. Basically, the point on the line which is the shortest distance from the original datapoint is its projection. Here, A is our original datapoint, and A’ is its projection!</a:t>
            </a:r>
          </a:p>
          <a:p>
            <a:endParaRPr lang="en-US" dirty="0"/>
          </a:p>
          <a:p>
            <a:r>
              <a:rPr lang="en-US" dirty="0"/>
              <a:t>Mathematically, you can draw a projection by drawing a perpendicular from the data point to the line and where this perpendicular and the original line intersect you have your projection.</a:t>
            </a:r>
          </a:p>
          <a:p>
            <a:endParaRPr lang="en-US" dirty="0"/>
          </a:p>
          <a:p>
            <a:r>
              <a:rPr lang="en-US" dirty="0"/>
              <a:t>Take a look at the picture on the slide. A’ is the projection of A, and we can measure the distance from this projection to the origin. </a:t>
            </a:r>
          </a:p>
          <a:p>
            <a:r>
              <a:rPr lang="en-US" dirty="0"/>
              <a:t>Any questions so far?</a:t>
            </a:r>
          </a:p>
          <a:p>
            <a:endParaRPr lang="en-US" dirty="0"/>
          </a:p>
          <a:p>
            <a:r>
              <a:rPr lang="en-US" dirty="0"/>
              <a:t>Awesome! So now, that we understand what the projection of a point is, let’s see how it ties into the idea of a “principal component”. (next slide)</a:t>
            </a:r>
          </a:p>
        </p:txBody>
      </p:sp>
      <p:sp>
        <p:nvSpPr>
          <p:cNvPr id="4" name="Slide Number Placeholder 3"/>
          <p:cNvSpPr>
            <a:spLocks noGrp="1"/>
          </p:cNvSpPr>
          <p:nvPr>
            <p:ph type="sldNum" sz="quarter" idx="5"/>
          </p:nvPr>
        </p:nvSpPr>
        <p:spPr/>
        <p:txBody>
          <a:bodyPr/>
          <a:lstStyle/>
          <a:p>
            <a:fld id="{901C08DD-7ADD-4B4B-B96B-E17C41D9FA24}" type="slidenum">
              <a:rPr lang="en-US" smtClean="0"/>
              <a:t>28</a:t>
            </a:fld>
            <a:endParaRPr lang="en-US"/>
          </a:p>
        </p:txBody>
      </p:sp>
    </p:spTree>
    <p:extLst>
      <p:ext uri="{BB962C8B-B14F-4D97-AF65-F5344CB8AC3E}">
        <p14:creationId xmlns:p14="http://schemas.microsoft.com/office/powerpoint/2010/main" val="1403169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principal component analysis? The idea behind principal component analysis is that you express your data in terms of new features as compared to the old ones.  So here, I’m expressing my datapoints that were originally graphed with respect to </a:t>
            </a:r>
            <a:r>
              <a:rPr lang="en-US" dirty="0" err="1"/>
              <a:t>x,y</a:t>
            </a:r>
            <a:r>
              <a:rPr lang="en-US" dirty="0"/>
              <a:t>, and z. in terms of new basis vectors PC1, PC2, and PC3. PC1, PC2, and PC3 are some combinations of </a:t>
            </a:r>
            <a:r>
              <a:rPr lang="en-US" dirty="0" err="1"/>
              <a:t>x,y</a:t>
            </a:r>
            <a:r>
              <a:rPr lang="en-US" dirty="0"/>
              <a:t>, and z. Once you express the data in terms of these new axes, you can make a choice to drop an axis if you want. (click) Generally, you would use less features that you had originally, and these new features will be some linear combination of the old ones. However, there is an important caveat here that I will revisit later.</a:t>
            </a:r>
          </a:p>
          <a:p>
            <a:endParaRPr lang="en-US" dirty="0"/>
          </a:p>
          <a:p>
            <a:r>
              <a:rPr lang="en-US" dirty="0"/>
              <a:t>Take a look at the two graphs present here. On the left we have our original data. It’s expressed across 3 dimensions </a:t>
            </a:r>
            <a:r>
              <a:rPr lang="en-US" dirty="0" err="1"/>
              <a:t>x,y</a:t>
            </a:r>
            <a:r>
              <a:rPr lang="en-US" dirty="0"/>
              <a:t>, and z. After running principal component analysis, we can express our data similarly to the </a:t>
            </a:r>
            <a:r>
              <a:rPr lang="en-US" dirty="0" err="1"/>
              <a:t>rightside</a:t>
            </a:r>
            <a:r>
              <a:rPr lang="en-US" dirty="0"/>
              <a:t> plot: in terms of two new dimensions, PC1 and PC2. I want to stress once more than PC1 and PC2 are NOT x, or y or z but rather new features which are a result of some combination of the old ones. </a:t>
            </a:r>
          </a:p>
          <a:p>
            <a:endParaRPr lang="en-US" dirty="0"/>
          </a:p>
          <a:p>
            <a:r>
              <a:rPr lang="en-US" dirty="0"/>
              <a:t>PC1 and PC2 stand for principal component 1 and principal component 2. The new axes/features that PCA gives you are called principal components. Not only are they another possible way of expressing your data, they’re the best possible way of expressing the differences between your data points. Now, what does that mean? What does it mean to be the best possible way of expressing the differences between data points? Let’s explore that.</a:t>
            </a:r>
          </a:p>
          <a:p>
            <a:endParaRPr lang="en-US" dirty="0"/>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29</a:t>
            </a:fld>
            <a:endParaRPr lang="en-US"/>
          </a:p>
        </p:txBody>
      </p:sp>
    </p:spTree>
    <p:extLst>
      <p:ext uri="{BB962C8B-B14F-4D97-AF65-F5344CB8AC3E}">
        <p14:creationId xmlns:p14="http://schemas.microsoft.com/office/powerpoint/2010/main" val="365804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as you can imagine, unsupervised learning is a very broad term. Let’s narrow the discussion a bit by focusing on only two types of unsupervised learning: clustering and dimension reduction.</a:t>
            </a:r>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469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you would use less features that you had originally, and these new features will be some linear combination of the old ones. </a:t>
            </a:r>
          </a:p>
          <a:p>
            <a:endParaRPr lang="en-US" dirty="0"/>
          </a:p>
          <a:p>
            <a:r>
              <a:rPr lang="en-US" dirty="0"/>
              <a:t>Take a look at the two graphs present here. On the left we have our original data. It’s expressed across 3 dimensions </a:t>
            </a:r>
            <a:r>
              <a:rPr lang="en-US" dirty="0" err="1"/>
              <a:t>x,y</a:t>
            </a:r>
            <a:r>
              <a:rPr lang="en-US" dirty="0"/>
              <a:t>, and z. After running principal component analysis, we can express our data similarly to the </a:t>
            </a:r>
            <a:r>
              <a:rPr lang="en-US" dirty="0" err="1"/>
              <a:t>rightside</a:t>
            </a:r>
            <a:r>
              <a:rPr lang="en-US" dirty="0"/>
              <a:t> plot: in terms of two new dimensions, PC1 and PC2. I want to stress once more than PC1 and PC2 are NOT x, or y or z but rather new features which are a result of some combination of the old ones. </a:t>
            </a:r>
          </a:p>
          <a:p>
            <a:endParaRPr lang="en-US" dirty="0"/>
          </a:p>
          <a:p>
            <a:r>
              <a:rPr lang="en-US" dirty="0"/>
              <a:t>PC1 and PC2 stand for principal component 1 and principal component 2. The new axes/features that PCA gives you are called principal components. Not only are they another possible way of expressing your data, they’re the best possible way of expressing the differences between your data points. Now, what does that mean? What does it mean to be the best possible way of expressing the differences between data points? Let’s explore that.</a:t>
            </a:r>
          </a:p>
          <a:p>
            <a:endParaRPr lang="en-US" dirty="0"/>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30</a:t>
            </a:fld>
            <a:endParaRPr lang="en-US"/>
          </a:p>
        </p:txBody>
      </p:sp>
    </p:spTree>
    <p:extLst>
      <p:ext uri="{BB962C8B-B14F-4D97-AF65-F5344CB8AC3E}">
        <p14:creationId xmlns:p14="http://schemas.microsoft.com/office/powerpoint/2010/main" val="2094211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back to the overarching question. Once we generate our new features, how do we pick one of them to drop so that we can reduce the dimensionality? (next slide)</a:t>
            </a:r>
          </a:p>
        </p:txBody>
      </p:sp>
      <p:sp>
        <p:nvSpPr>
          <p:cNvPr id="4" name="Slide Number Placeholder 3"/>
          <p:cNvSpPr>
            <a:spLocks noGrp="1"/>
          </p:cNvSpPr>
          <p:nvPr>
            <p:ph type="sldNum" sz="quarter" idx="5"/>
          </p:nvPr>
        </p:nvSpPr>
        <p:spPr/>
        <p:txBody>
          <a:bodyPr/>
          <a:lstStyle/>
          <a:p>
            <a:fld id="{901C08DD-7ADD-4B4B-B96B-E17C41D9FA24}" type="slidenum">
              <a:rPr lang="en-US" smtClean="0"/>
              <a:t>31</a:t>
            </a:fld>
            <a:endParaRPr lang="en-US"/>
          </a:p>
        </p:txBody>
      </p:sp>
    </p:spTree>
    <p:extLst>
      <p:ext uri="{BB962C8B-B14F-4D97-AF65-F5344CB8AC3E}">
        <p14:creationId xmlns:p14="http://schemas.microsoft.com/office/powerpoint/2010/main" val="1444134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called our new features principal components. I also talked about how, if you want to reduce the dimensionality, you can choose to drop one of your principal components. Let’s explore what they are and how to do so.</a:t>
            </a:r>
          </a:p>
          <a:p>
            <a:endParaRPr lang="en-US" dirty="0"/>
          </a:p>
          <a:p>
            <a:r>
              <a:rPr lang="en-US" dirty="0"/>
              <a:t>Your principal components are new basis vectors. They can be thought of as new axes that we are orienting our data across.  Each principal component is effectively a combination of your old features. Each principal component is orthogonal or uncorrelated with the other ones, to avoid any redundancy in terms of the information being expressed. Also, they are directions of </a:t>
            </a:r>
            <a:r>
              <a:rPr lang="en-US" b="1" dirty="0"/>
              <a:t>maximal variance, </a:t>
            </a:r>
            <a:r>
              <a:rPr lang="en-US" b="0" dirty="0"/>
              <a:t>a term which I will explain soon.</a:t>
            </a:r>
          </a:p>
          <a:p>
            <a:endParaRPr lang="en-US" b="0" dirty="0"/>
          </a:p>
          <a:p>
            <a:r>
              <a:rPr lang="en-US" b="0" dirty="0"/>
              <a:t>Here, I have a graph (called a scree plot) that represents the variance along each of our principal components. If we want to reduce the dimensionality at the end, we can choose to remove PC3 since the variance of PC3 is not very significant compared to PC1 and PC2. This is how PCA accomplishes dimension reduction.</a:t>
            </a:r>
          </a:p>
          <a:p>
            <a:endParaRPr lang="en-US" b="0" dirty="0"/>
          </a:p>
          <a:p>
            <a:r>
              <a:rPr lang="en-US" b="0" dirty="0"/>
              <a:t>Do we have any questions on how we can accomplish dimension reduction with PCA? </a:t>
            </a:r>
          </a:p>
          <a:p>
            <a:r>
              <a:rPr lang="en-US" b="0" dirty="0"/>
              <a:t>Awesome! So let’s explore what I mean by directions of maximal variance, and why we want our principal components to maximize the variance along them.</a:t>
            </a:r>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32</a:t>
            </a:fld>
            <a:endParaRPr lang="en-US"/>
          </a:p>
        </p:txBody>
      </p:sp>
    </p:spTree>
    <p:extLst>
      <p:ext uri="{BB962C8B-B14F-4D97-AF65-F5344CB8AC3E}">
        <p14:creationId xmlns:p14="http://schemas.microsoft.com/office/powerpoint/2010/main" val="586265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back to the overarching question. How do we decide the PCs? </a:t>
            </a:r>
          </a:p>
        </p:txBody>
      </p:sp>
      <p:sp>
        <p:nvSpPr>
          <p:cNvPr id="4" name="Slide Number Placeholder 3"/>
          <p:cNvSpPr>
            <a:spLocks noGrp="1"/>
          </p:cNvSpPr>
          <p:nvPr>
            <p:ph type="sldNum" sz="quarter" idx="5"/>
          </p:nvPr>
        </p:nvSpPr>
        <p:spPr/>
        <p:txBody>
          <a:bodyPr/>
          <a:lstStyle/>
          <a:p>
            <a:fld id="{901C08DD-7ADD-4B4B-B96B-E17C41D9FA24}" type="slidenum">
              <a:rPr lang="en-US" smtClean="0"/>
              <a:t>33</a:t>
            </a:fld>
            <a:endParaRPr lang="en-US"/>
          </a:p>
        </p:txBody>
      </p:sp>
    </p:spTree>
    <p:extLst>
      <p:ext uri="{BB962C8B-B14F-4D97-AF65-F5344CB8AC3E}">
        <p14:creationId xmlns:p14="http://schemas.microsoft.com/office/powerpoint/2010/main" val="17546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simple case, we have a 2D space with multiple points. We want to find PC1 (and only use PC1). Which line is better? Remember we need to do projection. </a:t>
            </a:r>
          </a:p>
        </p:txBody>
      </p:sp>
      <p:sp>
        <p:nvSpPr>
          <p:cNvPr id="4" name="Slide Number Placeholder 3"/>
          <p:cNvSpPr>
            <a:spLocks noGrp="1"/>
          </p:cNvSpPr>
          <p:nvPr>
            <p:ph type="sldNum" sz="quarter" idx="5"/>
          </p:nvPr>
        </p:nvSpPr>
        <p:spPr/>
        <p:txBody>
          <a:bodyPr/>
          <a:lstStyle/>
          <a:p>
            <a:fld id="{901C08DD-7ADD-4B4B-B96B-E17C41D9FA24}" type="slidenum">
              <a:rPr lang="en-US" smtClean="0"/>
              <a:t>34</a:t>
            </a:fld>
            <a:endParaRPr lang="en-US"/>
          </a:p>
        </p:txBody>
      </p:sp>
    </p:spTree>
    <p:extLst>
      <p:ext uri="{BB962C8B-B14F-4D97-AF65-F5344CB8AC3E}">
        <p14:creationId xmlns:p14="http://schemas.microsoft.com/office/powerpoint/2010/main" val="210060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points project to this basis. This is what it looks like. Look at the spread of the points. </a:t>
            </a:r>
          </a:p>
          <a:p>
            <a:endParaRPr lang="en-US" dirty="0"/>
          </a:p>
          <a:p>
            <a:endParaRPr lang="en-US" dirty="0"/>
          </a:p>
          <a:p>
            <a:endParaRPr lang="en-US" dirty="0"/>
          </a:p>
          <a:p>
            <a:r>
              <a:rPr lang="en-US" dirty="0"/>
              <a:t>Or does this one do it better? Let’s open it up to the audience. What do you think?</a:t>
            </a:r>
          </a:p>
          <a:p>
            <a:endParaRPr lang="en-US" dirty="0"/>
          </a:p>
          <a:p>
            <a:r>
              <a:rPr lang="en-US" dirty="0"/>
              <a:t>What exactly is the difference between these two possible axes? I mean in the sense of how they relate to the points already present there.</a:t>
            </a:r>
          </a:p>
          <a:p>
            <a:endParaRPr lang="en-US" dirty="0"/>
          </a:p>
          <a:p>
            <a:r>
              <a:rPr lang="en-US" dirty="0"/>
              <a:t>Yes, the points are more spread out here! What does it mean for these points to be spread out? It means that they </a:t>
            </a:r>
            <a:r>
              <a:rPr lang="en-US" b="1" dirty="0"/>
              <a:t>vary</a:t>
            </a:r>
            <a:r>
              <a:rPr lang="en-US" b="0" dirty="0"/>
              <a:t> more along that line. Can you think of why it is important for these points to vary more along the line?</a:t>
            </a:r>
          </a:p>
          <a:p>
            <a:endParaRPr lang="en-US" b="0" dirty="0"/>
          </a:p>
          <a:p>
            <a:r>
              <a:rPr lang="en-US" b="0" dirty="0"/>
              <a:t>Yeah, so because they vary more, or are more spread out, it becomes easier to tell the different datapoints apart. We can quantify this spread by measuring the sum of the distances of these points from the origin. One thing however, that you will notice about the datapoints on both this slide and the previous slide are that all the datapoints sort of fall along the new axis we come up with. Realistically, your data will look something like this</a:t>
            </a:r>
            <a:r>
              <a:rPr lang="en-US" b="0" dirty="0">
                <a:sym typeface="Wingdings" panose="05000000000000000000" pitchFamily="2" charset="2"/>
              </a:rPr>
              <a:t> (next slide)</a:t>
            </a:r>
            <a:endParaRPr lang="en-US" dirty="0"/>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35</a:t>
            </a:fld>
            <a:endParaRPr lang="en-US"/>
          </a:p>
        </p:txBody>
      </p:sp>
    </p:spTree>
    <p:extLst>
      <p:ext uri="{BB962C8B-B14F-4D97-AF65-F5344CB8AC3E}">
        <p14:creationId xmlns:p14="http://schemas.microsoft.com/office/powerpoint/2010/main" val="3753909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projection to another basis. Take a look at this graph. Is it easier to tell the differences between the points here? Or (click)</a:t>
            </a:r>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36</a:t>
            </a:fld>
            <a:endParaRPr lang="en-US"/>
          </a:p>
        </p:txBody>
      </p:sp>
    </p:spTree>
    <p:extLst>
      <p:ext uri="{BB962C8B-B14F-4D97-AF65-F5344CB8AC3E}">
        <p14:creationId xmlns:p14="http://schemas.microsoft.com/office/powerpoint/2010/main" val="4077880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this one works better. It better preserves the spread among the datapoints. We call this first PC. I just want to mention that mathematically, we quantify the spread by measuring the sum of the distances of these points from the origin. We want to maximize it. </a:t>
            </a:r>
          </a:p>
          <a:p>
            <a:endParaRPr lang="en-US" dirty="0"/>
          </a:p>
          <a:p>
            <a:r>
              <a:rPr lang="en-US" dirty="0"/>
              <a:t>But we can also describe this ideal base as the base or axis that maximizes the distances of the projections of these points on the axis from the origin. One reason why we want to reframe it this way is because by maximizing the sum of the distances of the projections of these points, you end up getting an axis that maximizes the variance as you go along it. This is important because when the variance is maximized, the differences between points become more pronounced.</a:t>
            </a:r>
          </a:p>
          <a:p>
            <a:r>
              <a:rPr lang="en-US" dirty="0"/>
              <a:t>Now, that’s a mouthful, and it is difficult initially to see how those two descriptions are interrelated. Bear with me! I promise it’ll make sense at the end. For now, just keep that description in your mind –it’s on the slide there- that the ideal base or axis is the one that maximizes the sum of the distances of projections of the points on that axis from the origin. </a:t>
            </a:r>
          </a:p>
          <a:p>
            <a:r>
              <a:rPr lang="en-US" dirty="0"/>
              <a:t>Let’s start breaking it down with a closer look at that word “projection.”</a:t>
            </a:r>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37</a:t>
            </a:fld>
            <a:endParaRPr lang="en-US"/>
          </a:p>
        </p:txBody>
      </p:sp>
    </p:spTree>
    <p:extLst>
      <p:ext uri="{BB962C8B-B14F-4D97-AF65-F5344CB8AC3E}">
        <p14:creationId xmlns:p14="http://schemas.microsoft.com/office/powerpoint/2010/main" val="2294693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this graph. </a:t>
            </a:r>
          </a:p>
          <a:p>
            <a:r>
              <a:rPr lang="en-US" dirty="0"/>
              <a:t>Take a look at this graph right here. Notice the revolving axis. The red dots on the revolving line represent the </a:t>
            </a:r>
            <a:r>
              <a:rPr lang="en-US" b="1" dirty="0"/>
              <a:t>projections </a:t>
            </a:r>
            <a:r>
              <a:rPr lang="en-US" b="0" dirty="0"/>
              <a:t>of the blue datapoints on the revolving axis. As the line rotates, take a look at the “spread” of the red dots along the axis. The “spread” of these points represents the variance along that revolving line.</a:t>
            </a:r>
          </a:p>
          <a:p>
            <a:endParaRPr lang="en-US" b="0" dirty="0"/>
          </a:p>
          <a:p>
            <a:r>
              <a:rPr lang="en-US" b="0" dirty="0"/>
              <a:t>We want to pick an axis that </a:t>
            </a:r>
            <a:r>
              <a:rPr lang="en-US" b="1" dirty="0"/>
              <a:t>maximizes</a:t>
            </a:r>
            <a:r>
              <a:rPr lang="en-US" b="0" dirty="0"/>
              <a:t> the variance. So something like this (click)</a:t>
            </a:r>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38</a:t>
            </a:fld>
            <a:endParaRPr lang="en-US"/>
          </a:p>
        </p:txBody>
      </p:sp>
    </p:spTree>
    <p:extLst>
      <p:ext uri="{BB962C8B-B14F-4D97-AF65-F5344CB8AC3E}">
        <p14:creationId xmlns:p14="http://schemas.microsoft.com/office/powerpoint/2010/main" val="2297863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 here, has the biggest spread of red dots. This means, this line is along the </a:t>
            </a:r>
            <a:r>
              <a:rPr lang="en-US" b="1" dirty="0"/>
              <a:t>maximally variant </a:t>
            </a:r>
            <a:r>
              <a:rPr lang="en-US" b="0" dirty="0"/>
              <a:t>direction. </a:t>
            </a:r>
          </a:p>
          <a:p>
            <a:r>
              <a:rPr lang="en-US" b="0" dirty="0"/>
              <a:t>So to be a maximally variant direction, an axis has to have the largest spread of the projections of the datapoints on it.</a:t>
            </a:r>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39</a:t>
            </a:fld>
            <a:endParaRPr lang="en-US"/>
          </a:p>
        </p:txBody>
      </p:sp>
    </p:spTree>
    <p:extLst>
      <p:ext uri="{BB962C8B-B14F-4D97-AF65-F5344CB8AC3E}">
        <p14:creationId xmlns:p14="http://schemas.microsoft.com/office/powerpoint/2010/main" val="10881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talk about clustering with a cute example. Look! A panda gave birth to twins! I love pandas they’re my favorite animal. But what do all these news articles tell us besides the fact that people are very interested in pandas? </a:t>
            </a:r>
          </a:p>
          <a:p>
            <a:pPr marL="0" lvl="0" indent="0" algn="l" rtl="0">
              <a:spcBef>
                <a:spcPts val="0"/>
              </a:spcBef>
              <a:spcAft>
                <a:spcPts val="0"/>
              </a:spcAft>
              <a:buNone/>
            </a:pPr>
            <a:r>
              <a:rPr lang="en-US" dirty="0"/>
              <a:t>Take a look at how your search results end up being grouped by similar threads.  When you google something, you’re returned articles that are considered “similar” to each other and to your query. Basically, your search results form a cluster of like minded pages. </a:t>
            </a:r>
          </a:p>
          <a:p>
            <a:pPr marL="0" lvl="0" indent="0" algn="l" rtl="0">
              <a:spcBef>
                <a:spcPts val="0"/>
              </a:spcBef>
              <a:spcAft>
                <a:spcPts val="0"/>
              </a:spcAft>
              <a:buNone/>
            </a:pPr>
            <a:r>
              <a:rPr lang="en-US" dirty="0"/>
              <a:t>This is the idea behind “clustering”. You have a certain amount of data points which are then grouped together based on their similarity to each other. So, you need a way to measure this similarity called a “similarity metric”. </a:t>
            </a:r>
          </a:p>
          <a:p>
            <a:pPr marL="0" lvl="0" indent="0" algn="l" rtl="0">
              <a:spcBef>
                <a:spcPts val="0"/>
              </a:spcBef>
              <a:spcAft>
                <a:spcPts val="0"/>
              </a:spcAft>
              <a:buNone/>
            </a:pPr>
            <a:r>
              <a:rPr lang="en-US" dirty="0"/>
              <a:t>News is an example where it will be very difficult to do supervised learning – in the sense if someone searches for “panda”, you label panda news and put them together. </a:t>
            </a:r>
            <a:endParaRPr dirty="0"/>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first direction, keep going to find the next direction to maximize the variance of the remain of the data until all variances are explained. Or in most cases, reach n dimensions. IN this case, it is 2-D. If you have 4 features, as in the Iris dataset, we …</a:t>
            </a:r>
          </a:p>
        </p:txBody>
      </p:sp>
      <p:sp>
        <p:nvSpPr>
          <p:cNvPr id="4" name="Slide Number Placeholder 3"/>
          <p:cNvSpPr>
            <a:spLocks noGrp="1"/>
          </p:cNvSpPr>
          <p:nvPr>
            <p:ph type="sldNum" sz="quarter" idx="5"/>
          </p:nvPr>
        </p:nvSpPr>
        <p:spPr/>
        <p:txBody>
          <a:bodyPr/>
          <a:lstStyle/>
          <a:p>
            <a:fld id="{901C08DD-7ADD-4B4B-B96B-E17C41D9FA24}" type="slidenum">
              <a:rPr lang="en-US" smtClean="0"/>
              <a:t>40</a:t>
            </a:fld>
            <a:endParaRPr lang="en-US"/>
          </a:p>
        </p:txBody>
      </p:sp>
    </p:spTree>
    <p:extLst>
      <p:ext uri="{BB962C8B-B14F-4D97-AF65-F5344CB8AC3E}">
        <p14:creationId xmlns:p14="http://schemas.microsoft.com/office/powerpoint/2010/main" val="1307471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recap. Principal component analysis is basically expressing your old data with respect to new features! These new features or axes are picked based on how well they maximize the variance along them. </a:t>
            </a:r>
          </a:p>
          <a:p>
            <a:endParaRPr lang="en-US" dirty="0"/>
          </a:p>
          <a:p>
            <a:r>
              <a:rPr lang="en-US" dirty="0"/>
              <a:t>Now that we’ve covered the general idea behind principal component analysis and why we want to do it, let’s get into how to do it. There’s four broad steps to PCA: Standardizing the data, calculating the covariance matrix, calculating the eigenvectors, selecting principal components and building the graph (if need be) for it.</a:t>
            </a:r>
          </a:p>
        </p:txBody>
      </p:sp>
      <p:sp>
        <p:nvSpPr>
          <p:cNvPr id="4" name="Slide Number Placeholder 3"/>
          <p:cNvSpPr>
            <a:spLocks noGrp="1"/>
          </p:cNvSpPr>
          <p:nvPr>
            <p:ph type="sldNum" sz="quarter" idx="5"/>
          </p:nvPr>
        </p:nvSpPr>
        <p:spPr/>
        <p:txBody>
          <a:bodyPr/>
          <a:lstStyle/>
          <a:p>
            <a:fld id="{901C08DD-7ADD-4B4B-B96B-E17C41D9FA24}" type="slidenum">
              <a:rPr lang="en-US" smtClean="0"/>
              <a:t>41</a:t>
            </a:fld>
            <a:endParaRPr lang="en-US"/>
          </a:p>
        </p:txBody>
      </p:sp>
    </p:spTree>
    <p:extLst>
      <p:ext uri="{BB962C8B-B14F-4D97-AF65-F5344CB8AC3E}">
        <p14:creationId xmlns:p14="http://schemas.microsoft.com/office/powerpoint/2010/main" val="4194183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into standardization. Take a look at this data I have mocked up here. Each “Sample” is represented by the individual, and our features are Height, Weight, Income, and Number of Children.  Now, take a look at the values inside each column. Notice how the values in the height column roughly vacillate between 159 and 189. Number of children on the other hand just goes from 1 through to 5. Income however varies the most: it ranges from 50,000 to 110,000. (click)</a:t>
            </a:r>
          </a:p>
        </p:txBody>
      </p:sp>
      <p:sp>
        <p:nvSpPr>
          <p:cNvPr id="4" name="Slide Number Placeholder 3"/>
          <p:cNvSpPr>
            <a:spLocks noGrp="1"/>
          </p:cNvSpPr>
          <p:nvPr>
            <p:ph type="sldNum" sz="quarter" idx="5"/>
          </p:nvPr>
        </p:nvSpPr>
        <p:spPr/>
        <p:txBody>
          <a:bodyPr/>
          <a:lstStyle/>
          <a:p>
            <a:fld id="{901C08DD-7ADD-4B4B-B96B-E17C41D9FA24}" type="slidenum">
              <a:rPr lang="en-US" smtClean="0"/>
              <a:t>42</a:t>
            </a:fld>
            <a:endParaRPr lang="en-US"/>
          </a:p>
        </p:txBody>
      </p:sp>
    </p:spTree>
    <p:extLst>
      <p:ext uri="{BB962C8B-B14F-4D97-AF65-F5344CB8AC3E}">
        <p14:creationId xmlns:p14="http://schemas.microsoft.com/office/powerpoint/2010/main" val="2132452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ranges of each feature are dramatically different! Consequently, the variances differ dramatically too as you can see here. This is going to be a problem. </a:t>
            </a:r>
          </a:p>
          <a:p>
            <a:r>
              <a:rPr lang="en-US" dirty="0"/>
              <a:t>In PCA, your new features are expressed in terms of combinations of the old ones. If we use this data the way it is, then features like Income are going to have an outsized contribution to the formation of the new features. This means the resulting principal components are going to be biased in the direction of Income.</a:t>
            </a:r>
          </a:p>
          <a:p>
            <a:r>
              <a:rPr lang="en-US" dirty="0"/>
              <a:t>(click)</a:t>
            </a:r>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43</a:t>
            </a:fld>
            <a:endParaRPr lang="en-US"/>
          </a:p>
        </p:txBody>
      </p:sp>
    </p:spTree>
    <p:extLst>
      <p:ext uri="{BB962C8B-B14F-4D97-AF65-F5344CB8AC3E}">
        <p14:creationId xmlns:p14="http://schemas.microsoft.com/office/powerpoint/2010/main" val="1716357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I’m just summarizing the main points we’ve covered so far. We don’t want one feature to dominate over the other here. Do we feel convinced by why this is a problem (pause for questions) </a:t>
            </a:r>
          </a:p>
          <a:p>
            <a:r>
              <a:rPr lang="en-US" dirty="0"/>
              <a:t>Alright, if we are, this then brings up another question. (next slide)</a:t>
            </a:r>
          </a:p>
        </p:txBody>
      </p:sp>
      <p:sp>
        <p:nvSpPr>
          <p:cNvPr id="4" name="Slide Number Placeholder 3"/>
          <p:cNvSpPr>
            <a:spLocks noGrp="1"/>
          </p:cNvSpPr>
          <p:nvPr>
            <p:ph type="sldNum" sz="quarter" idx="5"/>
          </p:nvPr>
        </p:nvSpPr>
        <p:spPr/>
        <p:txBody>
          <a:bodyPr/>
          <a:lstStyle/>
          <a:p>
            <a:fld id="{901C08DD-7ADD-4B4B-B96B-E17C41D9FA24}" type="slidenum">
              <a:rPr lang="en-US" smtClean="0"/>
              <a:t>44</a:t>
            </a:fld>
            <a:endParaRPr lang="en-US"/>
          </a:p>
        </p:txBody>
      </p:sp>
    </p:spTree>
    <p:extLst>
      <p:ext uri="{BB962C8B-B14F-4D97-AF65-F5344CB8AC3E}">
        <p14:creationId xmlns:p14="http://schemas.microsoft.com/office/powerpoint/2010/main" val="2636210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adjust our data so these differences are not as drastic? Anyone have any ideas? (ask audience) </a:t>
            </a:r>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45</a:t>
            </a:fld>
            <a:endParaRPr lang="en-US"/>
          </a:p>
        </p:txBody>
      </p:sp>
    </p:spTree>
    <p:extLst>
      <p:ext uri="{BB962C8B-B14F-4D97-AF65-F5344CB8AC3E}">
        <p14:creationId xmlns:p14="http://schemas.microsoft.com/office/powerpoint/2010/main" val="2858678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are going to standardize our data! This way we make sure the standard deviation across all the different features is This way, we keep the variances of the different features the same.  There are many ways of standardizing your data, but the one I generally use is z scoring. Here, you go through every value in the column, subtract the mean from it and divide it by the standard deviation of the column. </a:t>
            </a:r>
          </a:p>
        </p:txBody>
      </p:sp>
      <p:sp>
        <p:nvSpPr>
          <p:cNvPr id="4" name="Slide Number Placeholder 3"/>
          <p:cNvSpPr>
            <a:spLocks noGrp="1"/>
          </p:cNvSpPr>
          <p:nvPr>
            <p:ph type="sldNum" sz="quarter" idx="5"/>
          </p:nvPr>
        </p:nvSpPr>
        <p:spPr/>
        <p:txBody>
          <a:bodyPr/>
          <a:lstStyle/>
          <a:p>
            <a:fld id="{901C08DD-7ADD-4B4B-B96B-E17C41D9FA24}" type="slidenum">
              <a:rPr lang="en-US" smtClean="0"/>
              <a:t>46</a:t>
            </a:fld>
            <a:endParaRPr lang="en-US"/>
          </a:p>
        </p:txBody>
      </p:sp>
    </p:spTree>
    <p:extLst>
      <p:ext uri="{BB962C8B-B14F-4D97-AF65-F5344CB8AC3E}">
        <p14:creationId xmlns:p14="http://schemas.microsoft.com/office/powerpoint/2010/main" val="5019292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standardization, let’s talk a bit about the actual dimension reduction. I mentioned before how PCA lets you express your dataset from old features to new ones. However, there are times you want to reduce the number of dimensions. In these scenarios, you have to pick one of your new features to drop, and try to transform your datapoints to express them in terms of the remaining new features. So, how do we pick a new feature to drop? We do so with the help of something called a </a:t>
            </a:r>
            <a:r>
              <a:rPr lang="en-US" b="1" dirty="0"/>
              <a:t>covariance matrix.</a:t>
            </a:r>
          </a:p>
        </p:txBody>
      </p:sp>
      <p:sp>
        <p:nvSpPr>
          <p:cNvPr id="4" name="Slide Number Placeholder 3"/>
          <p:cNvSpPr>
            <a:spLocks noGrp="1"/>
          </p:cNvSpPr>
          <p:nvPr>
            <p:ph type="sldNum" sz="quarter" idx="5"/>
          </p:nvPr>
        </p:nvSpPr>
        <p:spPr/>
        <p:txBody>
          <a:bodyPr/>
          <a:lstStyle/>
          <a:p>
            <a:fld id="{901C08DD-7ADD-4B4B-B96B-E17C41D9FA24}" type="slidenum">
              <a:rPr lang="en-US" smtClean="0"/>
              <a:t>47</a:t>
            </a:fld>
            <a:endParaRPr lang="en-US"/>
          </a:p>
        </p:txBody>
      </p:sp>
    </p:spTree>
    <p:extLst>
      <p:ext uri="{BB962C8B-B14F-4D97-AF65-F5344CB8AC3E}">
        <p14:creationId xmlns:p14="http://schemas.microsoft.com/office/powerpoint/2010/main" val="2386389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talking about the covariance matrix, let’s go over what covariance is. The covariance of two features x and y is a measure of how correlated x and y are. If it’s positive, there’s a positive correlation, which means when x goes up, y goes up too. If it’s negative, there’s a negative correlation, which means when x goes up, y actually goes down.</a:t>
            </a:r>
          </a:p>
          <a:p>
            <a:r>
              <a:rPr lang="en-US" dirty="0"/>
              <a:t>I want to reemphasize the PCA tries to utilize the correlation of variables to reduce dimension. Recall the revolving lines, you see the data has a positive </a:t>
            </a:r>
            <a:r>
              <a:rPr lang="en-US" dirty="0" err="1"/>
              <a:t>colleration</a:t>
            </a:r>
            <a:r>
              <a:rPr lang="en-US" dirty="0"/>
              <a:t> between x and y axes. And the PC1 captures that well.</a:t>
            </a:r>
          </a:p>
          <a:p>
            <a:r>
              <a:rPr lang="en-US" dirty="0"/>
              <a:t>Covariance matrix is the quantitative way to capture such correlations. </a:t>
            </a:r>
          </a:p>
          <a:p>
            <a:endParaRPr lang="en-US" dirty="0"/>
          </a:p>
          <a:p>
            <a:r>
              <a:rPr lang="en-US" dirty="0"/>
              <a:t>Anyone have any questions on covariance? It will be an important concept going forward. </a:t>
            </a:r>
          </a:p>
          <a:p>
            <a:r>
              <a:rPr lang="en-US" dirty="0"/>
              <a:t>Awesome! Let’s move on.</a:t>
            </a:r>
          </a:p>
        </p:txBody>
      </p:sp>
      <p:sp>
        <p:nvSpPr>
          <p:cNvPr id="4" name="Slide Number Placeholder 3"/>
          <p:cNvSpPr>
            <a:spLocks noGrp="1"/>
          </p:cNvSpPr>
          <p:nvPr>
            <p:ph type="sldNum" sz="quarter" idx="5"/>
          </p:nvPr>
        </p:nvSpPr>
        <p:spPr/>
        <p:txBody>
          <a:bodyPr/>
          <a:lstStyle/>
          <a:p>
            <a:fld id="{901C08DD-7ADD-4B4B-B96B-E17C41D9FA24}" type="slidenum">
              <a:rPr lang="en-US" smtClean="0"/>
              <a:t>48</a:t>
            </a:fld>
            <a:endParaRPr lang="en-US"/>
          </a:p>
        </p:txBody>
      </p:sp>
    </p:spTree>
    <p:extLst>
      <p:ext uri="{BB962C8B-B14F-4D97-AF65-F5344CB8AC3E}">
        <p14:creationId xmlns:p14="http://schemas.microsoft.com/office/powerpoint/2010/main" val="545316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we have what should our new features look like? Well, we want them to be along maximally variant directions like we talked about earlier. Additionally, we would like it if each of our new features had little correlation to each other. This is to avoid redundancy in information expressed by these axes. </a:t>
            </a:r>
          </a:p>
          <a:p>
            <a:r>
              <a:rPr lang="en-US" dirty="0"/>
              <a:t>Where do we start? We can start by first trying to capture the correlation between our existing features. (click)</a:t>
            </a:r>
          </a:p>
        </p:txBody>
      </p:sp>
      <p:sp>
        <p:nvSpPr>
          <p:cNvPr id="4" name="Slide Number Placeholder 3"/>
          <p:cNvSpPr>
            <a:spLocks noGrp="1"/>
          </p:cNvSpPr>
          <p:nvPr>
            <p:ph type="sldNum" sz="quarter" idx="5"/>
          </p:nvPr>
        </p:nvSpPr>
        <p:spPr/>
        <p:txBody>
          <a:bodyPr/>
          <a:lstStyle/>
          <a:p>
            <a:fld id="{901C08DD-7ADD-4B4B-B96B-E17C41D9FA24}" type="slidenum">
              <a:rPr lang="en-US" smtClean="0"/>
              <a:t>49</a:t>
            </a:fld>
            <a:endParaRPr lang="en-US"/>
          </a:p>
        </p:txBody>
      </p:sp>
    </p:spTree>
    <p:extLst>
      <p:ext uri="{BB962C8B-B14F-4D97-AF65-F5344CB8AC3E}">
        <p14:creationId xmlns:p14="http://schemas.microsoft.com/office/powerpoint/2010/main" val="250931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Let’s take another example. </a:t>
            </a:r>
            <a:endParaRPr dirty="0"/>
          </a:p>
        </p:txBody>
      </p:sp>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measure this correlation using covariance. Here, x y and z represent our initial features after being standardized. </a:t>
            </a:r>
          </a:p>
        </p:txBody>
      </p:sp>
      <p:sp>
        <p:nvSpPr>
          <p:cNvPr id="4" name="Slide Number Placeholder 3"/>
          <p:cNvSpPr>
            <a:spLocks noGrp="1"/>
          </p:cNvSpPr>
          <p:nvPr>
            <p:ph type="sldNum" sz="quarter" idx="5"/>
          </p:nvPr>
        </p:nvSpPr>
        <p:spPr/>
        <p:txBody>
          <a:bodyPr/>
          <a:lstStyle/>
          <a:p>
            <a:fld id="{901C08DD-7ADD-4B4B-B96B-E17C41D9FA24}" type="slidenum">
              <a:rPr lang="en-US" smtClean="0"/>
              <a:t>50</a:t>
            </a:fld>
            <a:endParaRPr lang="en-US"/>
          </a:p>
        </p:txBody>
      </p:sp>
    </p:spTree>
    <p:extLst>
      <p:ext uri="{BB962C8B-B14F-4D97-AF65-F5344CB8AC3E}">
        <p14:creationId xmlns:p14="http://schemas.microsoft.com/office/powerpoint/2010/main" val="10712892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Naturally, before we start calculating our eigenvectors it’s important to understand what they are. I will be discussing not only how they act mathematically, but will also try to build some intuition regarding them. Of course, if you have a background in linear algebra these next few slides may not be as useful for you. </a:t>
            </a:r>
          </a:p>
          <a:p>
            <a:endParaRPr lang="en-US" dirty="0"/>
          </a:p>
          <a:p>
            <a:r>
              <a:rPr lang="en-US" dirty="0"/>
              <a:t>Let’s rethink how we view matrices. Yes, they’re handy ways to conceptualize data but graphically speaking, one can think of a matrix as a transformation. It scales and rotates the vector you multiply with it.  In this example, I have a matrix 1 2 2 1 which </a:t>
            </a:r>
            <a:r>
              <a:rPr lang="en-US" dirty="0" err="1"/>
              <a:t>Im</a:t>
            </a:r>
            <a:r>
              <a:rPr lang="en-US" dirty="0"/>
              <a:t> using to represent a basic transformation. Additionally, I have a vector to the datapoint (1,2). Now when I multiply them together (click), </a:t>
            </a:r>
          </a:p>
        </p:txBody>
      </p:sp>
      <p:sp>
        <p:nvSpPr>
          <p:cNvPr id="4" name="Slide Number Placeholder 3"/>
          <p:cNvSpPr>
            <a:spLocks noGrp="1"/>
          </p:cNvSpPr>
          <p:nvPr>
            <p:ph type="sldNum" sz="quarter" idx="5"/>
          </p:nvPr>
        </p:nvSpPr>
        <p:spPr/>
        <p:txBody>
          <a:bodyPr/>
          <a:lstStyle/>
          <a:p>
            <a:fld id="{901C08DD-7ADD-4B4B-B96B-E17C41D9FA24}" type="slidenum">
              <a:rPr lang="en-US" smtClean="0"/>
              <a:t>52</a:t>
            </a:fld>
            <a:endParaRPr lang="en-US"/>
          </a:p>
        </p:txBody>
      </p:sp>
    </p:spTree>
    <p:extLst>
      <p:ext uri="{BB962C8B-B14F-4D97-AF65-F5344CB8AC3E}">
        <p14:creationId xmlns:p14="http://schemas.microsoft.com/office/powerpoint/2010/main" val="2901984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how the vector itself has been scaled and rotated! Notice how the magnitude of the vector is larger now and by that I roughly mean the length of the line. Notice how it was rotated slightly too. </a:t>
            </a:r>
          </a:p>
          <a:p>
            <a:r>
              <a:rPr lang="en-US" dirty="0"/>
              <a:t>So, for most vectors, this matrix will rotate AND scale them. However, there are certain vectors which characterize the transformation for whom no rotation occurs. We call these eigenvectors</a:t>
            </a:r>
          </a:p>
        </p:txBody>
      </p:sp>
      <p:sp>
        <p:nvSpPr>
          <p:cNvPr id="4" name="Slide Number Placeholder 3"/>
          <p:cNvSpPr>
            <a:spLocks noGrp="1"/>
          </p:cNvSpPr>
          <p:nvPr>
            <p:ph type="sldNum" sz="quarter" idx="5"/>
          </p:nvPr>
        </p:nvSpPr>
        <p:spPr/>
        <p:txBody>
          <a:bodyPr/>
          <a:lstStyle/>
          <a:p>
            <a:fld id="{901C08DD-7ADD-4B4B-B96B-E17C41D9FA24}" type="slidenum">
              <a:rPr lang="en-US" smtClean="0"/>
              <a:t>53</a:t>
            </a:fld>
            <a:endParaRPr lang="en-US"/>
          </a:p>
        </p:txBody>
      </p:sp>
    </p:spTree>
    <p:extLst>
      <p:ext uri="{BB962C8B-B14F-4D97-AF65-F5344CB8AC3E}">
        <p14:creationId xmlns:p14="http://schemas.microsoft.com/office/powerpoint/2010/main" val="3658909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[1,1] is an eigenvector of the matrix [1,2;2,1].  Notice how(click) </a:t>
            </a:r>
          </a:p>
        </p:txBody>
      </p:sp>
      <p:sp>
        <p:nvSpPr>
          <p:cNvPr id="4" name="Slide Number Placeholder 3"/>
          <p:cNvSpPr>
            <a:spLocks noGrp="1"/>
          </p:cNvSpPr>
          <p:nvPr>
            <p:ph type="sldNum" sz="quarter" idx="5"/>
          </p:nvPr>
        </p:nvSpPr>
        <p:spPr/>
        <p:txBody>
          <a:bodyPr/>
          <a:lstStyle/>
          <a:p>
            <a:fld id="{901C08DD-7ADD-4B4B-B96B-E17C41D9FA24}" type="slidenum">
              <a:rPr lang="en-US" smtClean="0"/>
              <a:t>54</a:t>
            </a:fld>
            <a:endParaRPr lang="en-US"/>
          </a:p>
        </p:txBody>
      </p:sp>
    </p:spTree>
    <p:extLst>
      <p:ext uri="{BB962C8B-B14F-4D97-AF65-F5344CB8AC3E}">
        <p14:creationId xmlns:p14="http://schemas.microsoft.com/office/powerpoint/2010/main" val="26589872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eigenvector only gets scaled, not rotated. It’s still along the same direction.  The factor by which an eigenvector is scaled is called its eigenvalue. The arrow is just bigger! Let’s take this further. A matrix can actually have (click) multiple eigenvectors. </a:t>
            </a:r>
          </a:p>
        </p:txBody>
      </p:sp>
      <p:sp>
        <p:nvSpPr>
          <p:cNvPr id="4" name="Slide Number Placeholder 3"/>
          <p:cNvSpPr>
            <a:spLocks noGrp="1"/>
          </p:cNvSpPr>
          <p:nvPr>
            <p:ph type="sldNum" sz="quarter" idx="5"/>
          </p:nvPr>
        </p:nvSpPr>
        <p:spPr/>
        <p:txBody>
          <a:bodyPr/>
          <a:lstStyle/>
          <a:p>
            <a:fld id="{901C08DD-7ADD-4B4B-B96B-E17C41D9FA24}" type="slidenum">
              <a:rPr lang="en-US" smtClean="0"/>
              <a:t>55</a:t>
            </a:fld>
            <a:endParaRPr lang="en-US"/>
          </a:p>
        </p:txBody>
      </p:sp>
    </p:spTree>
    <p:extLst>
      <p:ext uri="{BB962C8B-B14F-4D97-AF65-F5344CB8AC3E}">
        <p14:creationId xmlns:p14="http://schemas.microsoft.com/office/powerpoint/2010/main" val="2662848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eigenvector only gets scaled, not rotated. It’s still along the same direction.  The arrow is just bigger! Let’s take this further. A matrix can actually have (click) multiple eigenvectors.  As you can see here, the two vectors (1,1) and (-1,1) get scaled and not rotated when multiplied with the matrix. (click).</a:t>
            </a:r>
          </a:p>
          <a:p>
            <a:endParaRPr lang="en-US" dirty="0"/>
          </a:p>
          <a:p>
            <a:r>
              <a:rPr lang="en-US" dirty="0"/>
              <a:t>How are we feeling about the concept of eigenvectors? Any questions? (open to questions). Awesome! </a:t>
            </a:r>
          </a:p>
        </p:txBody>
      </p:sp>
      <p:sp>
        <p:nvSpPr>
          <p:cNvPr id="4" name="Slide Number Placeholder 3"/>
          <p:cNvSpPr>
            <a:spLocks noGrp="1"/>
          </p:cNvSpPr>
          <p:nvPr>
            <p:ph type="sldNum" sz="quarter" idx="5"/>
          </p:nvPr>
        </p:nvSpPr>
        <p:spPr/>
        <p:txBody>
          <a:bodyPr/>
          <a:lstStyle/>
          <a:p>
            <a:fld id="{901C08DD-7ADD-4B4B-B96B-E17C41D9FA24}" type="slidenum">
              <a:rPr lang="en-US" smtClean="0"/>
              <a:t>56</a:t>
            </a:fld>
            <a:endParaRPr lang="en-US"/>
          </a:p>
        </p:txBody>
      </p:sp>
    </p:spTree>
    <p:extLst>
      <p:ext uri="{BB962C8B-B14F-4D97-AF65-F5344CB8AC3E}">
        <p14:creationId xmlns:p14="http://schemas.microsoft.com/office/powerpoint/2010/main" val="787722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eigenvector only gets scaled, not rotated. It’s still along the same direction.  The arrow is just bigger! Let’s take this further. A matrix can actually have (click) multiple eigenvectors.  As you can see here, the two vectors (1,1) and (-1,1) get scaled and not rotated when multiplied with the matrix. (click). </a:t>
            </a:r>
          </a:p>
          <a:p>
            <a:endParaRPr lang="en-US" dirty="0"/>
          </a:p>
          <a:p>
            <a:pPr marL="0" marR="0" lvl="0" indent="0" algn="l" defTabSz="914126" rtl="0" eaLnBrk="1" fontAlgn="auto" latinLnBrk="0" hangingPunct="1">
              <a:lnSpc>
                <a:spcPct val="100000"/>
              </a:lnSpc>
              <a:spcBef>
                <a:spcPts val="0"/>
              </a:spcBef>
              <a:spcAft>
                <a:spcPts val="0"/>
              </a:spcAft>
              <a:buClrTx/>
              <a:buSzTx/>
              <a:buFontTx/>
              <a:buNone/>
              <a:tabLst/>
              <a:defRPr/>
            </a:pPr>
            <a:r>
              <a:rPr lang="en-US" dirty="0"/>
              <a:t>How are we feeling about the concept of eigenvectors? Any questions? (open to questions). Awesome! </a:t>
            </a:r>
          </a:p>
          <a:p>
            <a:pPr marL="0" marR="0" lvl="0" indent="0" algn="l" defTabSz="914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126" rtl="0" eaLnBrk="1" fontAlgn="auto" latinLnBrk="0" hangingPunct="1">
              <a:lnSpc>
                <a:spcPct val="100000"/>
              </a:lnSpc>
              <a:spcBef>
                <a:spcPts val="0"/>
              </a:spcBef>
              <a:spcAft>
                <a:spcPts val="0"/>
              </a:spcAft>
              <a:buClrTx/>
              <a:buSzTx/>
              <a:buFontTx/>
              <a:buNone/>
              <a:tabLst/>
              <a:defRPr/>
            </a:pPr>
            <a:r>
              <a:rPr lang="en-US" dirty="0"/>
              <a:t>One thing you may notice is that these two eigenvectors are rather familiar. (1,1) takes the shape of y=x, and (-1,1) takes the shape of y = -x. From our earlier discussion earlier of basis vectors, what that reveals is… (click)</a:t>
            </a:r>
          </a:p>
          <a:p>
            <a:endParaRPr lang="en-US" dirty="0"/>
          </a:p>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57</a:t>
            </a:fld>
            <a:endParaRPr lang="en-US"/>
          </a:p>
        </p:txBody>
      </p:sp>
    </p:spTree>
    <p:extLst>
      <p:ext uri="{BB962C8B-B14F-4D97-AF65-F5344CB8AC3E}">
        <p14:creationId xmlns:p14="http://schemas.microsoft.com/office/powerpoint/2010/main" val="38325387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eigenvectors act as basis vectors! Now, every point in 2-D can be expressed with respect to these two vectors.</a:t>
            </a:r>
          </a:p>
          <a:p>
            <a:r>
              <a:rPr lang="en-US" dirty="0"/>
              <a:t>More generally, if a matrix has the same number of eigenvectors as it has dimensions, then those eigenvectors act as basis vectors.</a:t>
            </a:r>
          </a:p>
          <a:p>
            <a:endParaRPr lang="en-US" dirty="0"/>
          </a:p>
          <a:p>
            <a:r>
              <a:rPr lang="en-US" dirty="0"/>
              <a:t>Now that we have a clearer idea of what eigenvectors are, and how they can act as basis vectors, we can start to see how they can be useful for principal component analysis! </a:t>
            </a:r>
          </a:p>
          <a:p>
            <a:r>
              <a:rPr lang="en-US" dirty="0"/>
              <a:t>(click)</a:t>
            </a:r>
          </a:p>
          <a:p>
            <a:r>
              <a:rPr lang="en-US" dirty="0"/>
              <a:t>Remember that the entire point of PCA is to find new dimensions to graph our points in. With eigenvectors, We know they act as basis vectors which means we know that any datapoint that could be expressed with respect to the old dimensions, could be expressed with respect to the eigenvectors of a carefully chosen matrix.</a:t>
            </a:r>
          </a:p>
        </p:txBody>
      </p:sp>
      <p:sp>
        <p:nvSpPr>
          <p:cNvPr id="4" name="Slide Number Placeholder 3"/>
          <p:cNvSpPr>
            <a:spLocks noGrp="1"/>
          </p:cNvSpPr>
          <p:nvPr>
            <p:ph type="sldNum" sz="quarter" idx="5"/>
          </p:nvPr>
        </p:nvSpPr>
        <p:spPr/>
        <p:txBody>
          <a:bodyPr/>
          <a:lstStyle/>
          <a:p>
            <a:fld id="{901C08DD-7ADD-4B4B-B96B-E17C41D9FA24}" type="slidenum">
              <a:rPr lang="en-US" smtClean="0"/>
              <a:t>58</a:t>
            </a:fld>
            <a:endParaRPr lang="en-US"/>
          </a:p>
        </p:txBody>
      </p:sp>
    </p:spTree>
    <p:extLst>
      <p:ext uri="{BB962C8B-B14F-4D97-AF65-F5344CB8AC3E}">
        <p14:creationId xmlns:p14="http://schemas.microsoft.com/office/powerpoint/2010/main" val="2565827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entire point of PCA is to find new dimensions to graph our points in. With eigenvectors, We know they act as basis vectors which means we know that any datapoint that could be expressed with respect to the old dimensions, could be expressed with respect to the eigenvectors of a carefully chosen matrix.</a:t>
            </a:r>
          </a:p>
          <a:p>
            <a:endParaRPr lang="en-US" dirty="0"/>
          </a:p>
          <a:p>
            <a:r>
              <a:rPr lang="en-US" dirty="0"/>
              <a:t>Here, imagine that the two dots represent two samples of wine. We can try to represent these samples as two datapoints on a graph of fixed acidity vs citric acid content. However, if we pick a matrix carefully, and find the eigenvectors of this matrix, we can end up with a new basis that can still represent those wine samples. How do we feel about this concept? (pause for questions)</a:t>
            </a:r>
          </a:p>
          <a:p>
            <a:endParaRPr lang="en-US" dirty="0"/>
          </a:p>
          <a:p>
            <a:r>
              <a:rPr lang="en-US" dirty="0"/>
              <a:t>Perfect! Now you can see how this is useful for PCA. When we’re trying to describe our datapoints in terms of the new features we come up with in PCA, we want to make sure every datapoint can be accurately represented. Using eigenvectors, we can ensure that!</a:t>
            </a:r>
          </a:p>
          <a:p>
            <a:endParaRPr lang="en-US" dirty="0"/>
          </a:p>
          <a:p>
            <a:r>
              <a:rPr lang="en-US" dirty="0"/>
              <a:t>You may have noticed that I keep mentioning that we have to pick a carefully chosen matrix to find the eigenvectors of. This begs the question…(click)</a:t>
            </a:r>
          </a:p>
        </p:txBody>
      </p:sp>
      <p:sp>
        <p:nvSpPr>
          <p:cNvPr id="4" name="Slide Number Placeholder 3"/>
          <p:cNvSpPr>
            <a:spLocks noGrp="1"/>
          </p:cNvSpPr>
          <p:nvPr>
            <p:ph type="sldNum" sz="quarter" idx="5"/>
          </p:nvPr>
        </p:nvSpPr>
        <p:spPr/>
        <p:txBody>
          <a:bodyPr/>
          <a:lstStyle/>
          <a:p>
            <a:fld id="{901C08DD-7ADD-4B4B-B96B-E17C41D9FA24}" type="slidenum">
              <a:rPr lang="en-US" smtClean="0"/>
              <a:t>59</a:t>
            </a:fld>
            <a:endParaRPr lang="en-US"/>
          </a:p>
        </p:txBody>
      </p:sp>
    </p:spTree>
    <p:extLst>
      <p:ext uri="{BB962C8B-B14F-4D97-AF65-F5344CB8AC3E}">
        <p14:creationId xmlns:p14="http://schemas.microsoft.com/office/powerpoint/2010/main" val="2911951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matrix do we find the eigenvectors of to get our “new features” in PCA? It’s actually a matrix that we talked about earlier this lecture. Anyone want to try and guess? (question to audience)</a:t>
            </a:r>
          </a:p>
          <a:p>
            <a:endParaRPr lang="en-US" dirty="0"/>
          </a:p>
          <a:p>
            <a:r>
              <a:rPr lang="en-US" dirty="0"/>
              <a:t>Yup that’s right. It’s the covariance matrix (click).</a:t>
            </a:r>
          </a:p>
        </p:txBody>
      </p:sp>
      <p:sp>
        <p:nvSpPr>
          <p:cNvPr id="4" name="Slide Number Placeholder 3"/>
          <p:cNvSpPr>
            <a:spLocks noGrp="1"/>
          </p:cNvSpPr>
          <p:nvPr>
            <p:ph type="sldNum" sz="quarter" idx="5"/>
          </p:nvPr>
        </p:nvSpPr>
        <p:spPr/>
        <p:txBody>
          <a:bodyPr/>
          <a:lstStyle/>
          <a:p>
            <a:fld id="{901C08DD-7ADD-4B4B-B96B-E17C41D9FA24}" type="slidenum">
              <a:rPr lang="en-US" smtClean="0"/>
              <a:t>60</a:t>
            </a:fld>
            <a:endParaRPr lang="en-US"/>
          </a:p>
        </p:txBody>
      </p:sp>
    </p:spTree>
    <p:extLst>
      <p:ext uri="{BB962C8B-B14F-4D97-AF65-F5344CB8AC3E}">
        <p14:creationId xmlns:p14="http://schemas.microsoft.com/office/powerpoint/2010/main" val="287906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Genes get grouped together based on their expression similarity</a:t>
            </a:r>
            <a:endParaRPr dirty="0"/>
          </a:p>
        </p:txBody>
      </p:sp>
      <p:sp>
        <p:nvSpPr>
          <p:cNvPr id="128" name="Google Shape;12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eigenvectors of the covariance matrix are called </a:t>
            </a:r>
            <a:r>
              <a:rPr lang="en-US" b="1" dirty="0"/>
              <a:t>principal components.</a:t>
            </a:r>
            <a:r>
              <a:rPr lang="en-US" b="0" dirty="0"/>
              <a:t> They’re what make PCA! </a:t>
            </a:r>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61</a:t>
            </a:fld>
            <a:endParaRPr lang="en-US"/>
          </a:p>
        </p:txBody>
      </p:sp>
    </p:spTree>
    <p:extLst>
      <p:ext uri="{BB962C8B-B14F-4D97-AF65-F5344CB8AC3E}">
        <p14:creationId xmlns:p14="http://schemas.microsoft.com/office/powerpoint/2010/main" val="31412475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you can tune out of if you’re not interested. It’s a broad description of how to calculate eigenvectors mathematically.</a:t>
            </a:r>
          </a:p>
        </p:txBody>
      </p:sp>
      <p:sp>
        <p:nvSpPr>
          <p:cNvPr id="4" name="Slide Number Placeholder 3"/>
          <p:cNvSpPr>
            <a:spLocks noGrp="1"/>
          </p:cNvSpPr>
          <p:nvPr>
            <p:ph type="sldNum" sz="quarter" idx="5"/>
          </p:nvPr>
        </p:nvSpPr>
        <p:spPr/>
        <p:txBody>
          <a:bodyPr/>
          <a:lstStyle/>
          <a:p>
            <a:fld id="{901C08DD-7ADD-4B4B-B96B-E17C41D9FA24}" type="slidenum">
              <a:rPr lang="en-US" smtClean="0"/>
              <a:t>62</a:t>
            </a:fld>
            <a:endParaRPr lang="en-US"/>
          </a:p>
        </p:txBody>
      </p:sp>
    </p:spTree>
    <p:extLst>
      <p:ext uri="{BB962C8B-B14F-4D97-AF65-F5344CB8AC3E}">
        <p14:creationId xmlns:p14="http://schemas.microsoft.com/office/powerpoint/2010/main" val="40124666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64</a:t>
            </a:fld>
            <a:endParaRPr lang="en-US"/>
          </a:p>
        </p:txBody>
      </p:sp>
    </p:spTree>
    <p:extLst>
      <p:ext uri="{BB962C8B-B14F-4D97-AF65-F5344CB8AC3E}">
        <p14:creationId xmlns:p14="http://schemas.microsoft.com/office/powerpoint/2010/main" val="30979885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67</a:t>
            </a:fld>
            <a:endParaRPr lang="en-US"/>
          </a:p>
        </p:txBody>
      </p:sp>
    </p:spTree>
    <p:extLst>
      <p:ext uri="{BB962C8B-B14F-4D97-AF65-F5344CB8AC3E}">
        <p14:creationId xmlns:p14="http://schemas.microsoft.com/office/powerpoint/2010/main" val="10107945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68</a:t>
            </a:fld>
            <a:endParaRPr lang="en-US"/>
          </a:p>
        </p:txBody>
      </p:sp>
    </p:spTree>
    <p:extLst>
      <p:ext uri="{BB962C8B-B14F-4D97-AF65-F5344CB8AC3E}">
        <p14:creationId xmlns:p14="http://schemas.microsoft.com/office/powerpoint/2010/main" val="22251155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people’s intelligence, saw that it correlated across multiple subjects. So tried to set out to find one way to quantify intelligence called the “g factor” initially.</a:t>
            </a:r>
          </a:p>
          <a:p>
            <a:endParaRPr lang="en-US" dirty="0"/>
          </a:p>
          <a:p>
            <a:r>
              <a:rPr lang="en-US" dirty="0"/>
              <a:t>Ask them about their uses of PCA in </a:t>
            </a:r>
            <a:r>
              <a:rPr lang="en-US"/>
              <a:t>their field!</a:t>
            </a:r>
            <a:endParaRPr lang="en-US" dirty="0"/>
          </a:p>
        </p:txBody>
      </p:sp>
      <p:sp>
        <p:nvSpPr>
          <p:cNvPr id="4" name="Slide Number Placeholder 3"/>
          <p:cNvSpPr>
            <a:spLocks noGrp="1"/>
          </p:cNvSpPr>
          <p:nvPr>
            <p:ph type="sldNum" sz="quarter" idx="5"/>
          </p:nvPr>
        </p:nvSpPr>
        <p:spPr/>
        <p:txBody>
          <a:bodyPr/>
          <a:lstStyle/>
          <a:p>
            <a:fld id="{901C08DD-7ADD-4B4B-B96B-E17C41D9FA24}" type="slidenum">
              <a:rPr lang="en-US" smtClean="0"/>
              <a:t>70</a:t>
            </a:fld>
            <a:endParaRPr lang="en-US"/>
          </a:p>
        </p:txBody>
      </p:sp>
    </p:spTree>
    <p:extLst>
      <p:ext uri="{BB962C8B-B14F-4D97-AF65-F5344CB8AC3E}">
        <p14:creationId xmlns:p14="http://schemas.microsoft.com/office/powerpoint/2010/main" val="23287887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case, the toy wine dataset has 13 features and 3 classes. Note this is different from the wine </a:t>
            </a:r>
            <a:r>
              <a:rPr lang="en-US" dirty="0" err="1"/>
              <a:t>dateset</a:t>
            </a:r>
            <a:r>
              <a:rPr lang="en-US" dirty="0"/>
              <a:t> we are using. If we pick any of the three dimensions and use color to identify the wine type, we got a somewhat mixed clusters. However, if we do PCA, and then pick the first two PCs and plot, we see clear clusters.</a:t>
            </a: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114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particularly important when the number of samples is small, especially compared to the number of features. </a:t>
            </a:r>
          </a:p>
          <a:p>
            <a:pPr marL="0" lvl="0" indent="0" algn="l" rtl="0">
              <a:spcBef>
                <a:spcPts val="0"/>
              </a:spcBef>
              <a:spcAft>
                <a:spcPts val="0"/>
              </a:spcAft>
              <a:buNone/>
            </a:pPr>
            <a:r>
              <a:rPr lang="en-US" dirty="0"/>
              <a:t>Discussion the difference between the two</a:t>
            </a:r>
          </a:p>
          <a:p>
            <a:pPr marL="0" lvl="0" indent="0" algn="l" rtl="0">
              <a:spcBef>
                <a:spcPts val="0"/>
              </a:spcBef>
              <a:spcAft>
                <a:spcPts val="0"/>
              </a:spcAft>
              <a:buNone/>
            </a:pPr>
            <a:r>
              <a:rPr lang="en-US" dirty="0"/>
              <a:t>Emphasize </a:t>
            </a:r>
            <a:r>
              <a:rPr lang="en-US" dirty="0" err="1"/>
              <a:t>featcture</a:t>
            </a:r>
            <a:r>
              <a:rPr lang="en-US" dirty="0"/>
              <a:t> extraction is a linear combination of all features, and thus lose interpretability. </a:t>
            </a: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8925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7236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not used to extract features because </a:t>
            </a:r>
          </a:p>
        </p:txBody>
      </p:sp>
      <p:sp>
        <p:nvSpPr>
          <p:cNvPr id="4" name="Slide Number Placeholder 3"/>
          <p:cNvSpPr>
            <a:spLocks noGrp="1"/>
          </p:cNvSpPr>
          <p:nvPr>
            <p:ph type="sldNum" sz="quarter" idx="5"/>
          </p:nvPr>
        </p:nvSpPr>
        <p:spPr/>
        <p:txBody>
          <a:bodyPr/>
          <a:lstStyle/>
          <a:p>
            <a:fld id="{901C08DD-7ADD-4B4B-B96B-E17C41D9FA24}" type="slidenum">
              <a:rPr lang="en-US" smtClean="0"/>
              <a:t>76</a:t>
            </a:fld>
            <a:endParaRPr lang="en-US"/>
          </a:p>
        </p:txBody>
      </p:sp>
    </p:spTree>
    <p:extLst>
      <p:ext uri="{BB962C8B-B14F-4D97-AF65-F5344CB8AC3E}">
        <p14:creationId xmlns:p14="http://schemas.microsoft.com/office/powerpoint/2010/main" val="184842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as you can imagine, unsupervised learning is a very broad term. Let’s narrow the discussion a bit by focusing on only two types of unsupervised learning: clustering and dimension reduction.</a:t>
            </a:r>
          </a:p>
        </p:txBody>
      </p:sp>
      <p:sp>
        <p:nvSpPr>
          <p:cNvPr id="537" name="Google Shape;5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61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And c)</a:t>
            </a:r>
          </a:p>
        </p:txBody>
      </p:sp>
      <p:sp>
        <p:nvSpPr>
          <p:cNvPr id="4" name="Slide Number Placeholder 3"/>
          <p:cNvSpPr>
            <a:spLocks noGrp="1"/>
          </p:cNvSpPr>
          <p:nvPr>
            <p:ph type="sldNum" sz="quarter" idx="5"/>
          </p:nvPr>
        </p:nvSpPr>
        <p:spPr/>
        <p:txBody>
          <a:bodyPr/>
          <a:lstStyle/>
          <a:p>
            <a:fld id="{901C08DD-7ADD-4B4B-B96B-E17C41D9FA24}" type="slidenum">
              <a:rPr lang="en-US" smtClean="0"/>
              <a:t>87</a:t>
            </a:fld>
            <a:endParaRPr lang="en-US"/>
          </a:p>
        </p:txBody>
      </p:sp>
    </p:spTree>
    <p:extLst>
      <p:ext uri="{BB962C8B-B14F-4D97-AF65-F5344CB8AC3E}">
        <p14:creationId xmlns:p14="http://schemas.microsoft.com/office/powerpoint/2010/main" val="12846103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 PCA captures the variance in data. They may not be good features for a particular task. For example, temperature may vary a lot, but not </a:t>
            </a:r>
            <a:r>
              <a:rPr lang="en-US" dirty="0" err="1"/>
              <a:t>necessirly</a:t>
            </a:r>
            <a:r>
              <a:rPr lang="en-US" dirty="0"/>
              <a:t> a good feature to predict say image of a dog. </a:t>
            </a:r>
          </a:p>
        </p:txBody>
      </p:sp>
      <p:sp>
        <p:nvSpPr>
          <p:cNvPr id="4" name="Slide Number Placeholder 3"/>
          <p:cNvSpPr>
            <a:spLocks noGrp="1"/>
          </p:cNvSpPr>
          <p:nvPr>
            <p:ph type="sldNum" sz="quarter" idx="5"/>
          </p:nvPr>
        </p:nvSpPr>
        <p:spPr/>
        <p:txBody>
          <a:bodyPr/>
          <a:lstStyle/>
          <a:p>
            <a:fld id="{901C08DD-7ADD-4B4B-B96B-E17C41D9FA24}" type="slidenum">
              <a:rPr lang="en-US" smtClean="0"/>
              <a:t>88</a:t>
            </a:fld>
            <a:endParaRPr lang="en-US"/>
          </a:p>
        </p:txBody>
      </p:sp>
    </p:spTree>
    <p:extLst>
      <p:ext uri="{BB962C8B-B14F-4D97-AF65-F5344CB8AC3E}">
        <p14:creationId xmlns:p14="http://schemas.microsoft.com/office/powerpoint/2010/main" val="3593834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5532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https://towardsdatascience.com/machine-learning-pitfalls-e54ac3edc25 </a:t>
            </a:r>
            <a:endParaRPr/>
          </a:p>
        </p:txBody>
      </p:sp>
    </p:spTree>
    <p:extLst>
      <p:ext uri="{BB962C8B-B14F-4D97-AF65-F5344CB8AC3E}">
        <p14:creationId xmlns:p14="http://schemas.microsoft.com/office/powerpoint/2010/main" val="40149527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towardsdatascience.com</a:t>
            </a:r>
            <a:r>
              <a:rPr lang="en-US" dirty="0"/>
              <a:t>/data-leakage-in-machine-learning-how-it-can-be-detected-and-minimize-the-risk-8ef4e3a97562</a:t>
            </a:r>
          </a:p>
          <a:p>
            <a:endParaRPr lang="en-US" dirty="0"/>
          </a:p>
          <a:p>
            <a:r>
              <a:rPr lang="en-US" dirty="0"/>
              <a:t>Per subject (split data based on subjects), over time (do not use data from later time), feature engineering (do not </a:t>
            </a:r>
            <a:r>
              <a:rPr lang="en-US"/>
              <a:t>use test data)</a:t>
            </a:r>
          </a:p>
          <a:p>
            <a:endParaRPr lang="en-US" dirty="0"/>
          </a:p>
        </p:txBody>
      </p:sp>
    </p:spTree>
    <p:extLst>
      <p:ext uri="{BB962C8B-B14F-4D97-AF65-F5344CB8AC3E}">
        <p14:creationId xmlns:p14="http://schemas.microsoft.com/office/powerpoint/2010/main" val="4923618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a:t>
            </a:r>
            <a:r>
              <a:rPr lang="en-US" dirty="0" err="1"/>
              <a:t>towardsdatascience.com</a:t>
            </a:r>
            <a:r>
              <a:rPr lang="en-US" dirty="0"/>
              <a:t>/machine-learning-pitfalls-e54ac3edc25 </a:t>
            </a:r>
            <a:endParaRPr dirty="0"/>
          </a:p>
        </p:txBody>
      </p:sp>
    </p:spTree>
    <p:extLst>
      <p:ext uri="{BB962C8B-B14F-4D97-AF65-F5344CB8AC3E}">
        <p14:creationId xmlns:p14="http://schemas.microsoft.com/office/powerpoint/2010/main" val="20994728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9894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Problem abstraction and formulation can be important. In networks, the number of states can be extremely large is not carefully managed. This is a place where domain knowledge can be important. What are the important features, what are independent, what is the time granularity? </a:t>
            </a:r>
            <a:endParaRPr/>
          </a:p>
          <a:p>
            <a:pPr marL="0" lvl="0" indent="0" algn="l" rtl="0">
              <a:spcBef>
                <a:spcPts val="0"/>
              </a:spcBef>
              <a:spcAft>
                <a:spcPts val="0"/>
              </a:spcAft>
              <a:buNone/>
            </a:pPr>
            <a:r>
              <a:rPr lang="en-US"/>
              <a:t>Consider the cellular QoE example (call complain). There are many different ways we could potentially formulate the problem: prediction-model + optimization, bandit algorithms, RL, deep RL. Data availability is a key factor. Learning complexity is another. </a:t>
            </a:r>
            <a:endParaRPr/>
          </a:p>
          <a:p>
            <a:pPr marL="0" lvl="0" indent="0" algn="l" rtl="0">
              <a:spcBef>
                <a:spcPts val="0"/>
              </a:spcBef>
              <a:spcAft>
                <a:spcPts val="0"/>
              </a:spcAft>
              <a:buNone/>
            </a:pPr>
            <a:endParaRPr/>
          </a:p>
          <a:p>
            <a:pPr marL="0" lvl="0" indent="0" algn="l" rtl="0">
              <a:spcBef>
                <a:spcPts val="0"/>
              </a:spcBef>
              <a:spcAft>
                <a:spcPts val="0"/>
              </a:spcAft>
              <a:buNone/>
            </a:pPr>
            <a:r>
              <a:rPr lang="en-US"/>
              <a:t>Set appropriate goals: ex: "</a:t>
            </a:r>
            <a:r>
              <a:rPr lang="en-US" sz="1200" b="0" i="1">
                <a:latin typeface="Calibri"/>
                <a:ea typeface="Calibri"/>
                <a:cs typeface="Calibri"/>
                <a:sym typeface="Calibri"/>
              </a:rPr>
              <a:t>Many studies applying machine learning to viticulture aim to optimize grape yields, but winemakers “want the right levels of sugar and acid, not just lots of big watery berries”.”</a:t>
            </a:r>
            <a:endParaRPr/>
          </a:p>
        </p:txBody>
      </p:sp>
    </p:spTree>
    <p:extLst>
      <p:ext uri="{BB962C8B-B14F-4D97-AF65-F5344CB8AC3E}">
        <p14:creationId xmlns:p14="http://schemas.microsoft.com/office/powerpoint/2010/main" val="209768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Anomaly detection- check different clusters. See distance between point and its centroid. Check if its above a certain range.</a:t>
            </a:r>
            <a:endParaRPr dirty="0"/>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0C17-C299-A96A-F886-F62E86D7F0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7C182-E035-6E4A-9939-D42C0D1F79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991107-00BC-E9FA-76D5-87FD134133E9}"/>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5" name="Footer Placeholder 4">
            <a:extLst>
              <a:ext uri="{FF2B5EF4-FFF2-40B4-BE49-F238E27FC236}">
                <a16:creationId xmlns:a16="http://schemas.microsoft.com/office/drawing/2014/main" id="{CA428A91-3DE5-2A3E-EF96-B051E778F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63A14-3393-B439-6758-29DB9ED0F427}"/>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253636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13D-4044-62E3-D083-9D5073ABE9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21404-6D2D-E4C9-EF66-7B8DDAE3D6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6F8AA-2EED-FFF4-54D9-DF462ED788AE}"/>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5" name="Footer Placeholder 4">
            <a:extLst>
              <a:ext uri="{FF2B5EF4-FFF2-40B4-BE49-F238E27FC236}">
                <a16:creationId xmlns:a16="http://schemas.microsoft.com/office/drawing/2014/main" id="{A8738014-55B6-A5A3-5BF4-012522ED5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23033-F39B-07EC-BF5A-32437760B681}"/>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1017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E8D99B-1BB3-43AA-94BE-11FBC22742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96165-0D2F-5C54-8A22-43A91D0092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3B78B-7F4C-C155-E6D7-018D2F4B00CC}"/>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5" name="Footer Placeholder 4">
            <a:extLst>
              <a:ext uri="{FF2B5EF4-FFF2-40B4-BE49-F238E27FC236}">
                <a16:creationId xmlns:a16="http://schemas.microsoft.com/office/drawing/2014/main" id="{B8AD4DB4-31DE-288E-669E-F2440889B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C1052-F0AE-63D8-91C2-CB41F1DC5A8C}"/>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42536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57"/>
          <p:cNvSpPr txBox="1">
            <a:spLocks noGrp="1"/>
          </p:cNvSpPr>
          <p:nvPr>
            <p:ph type="body" idx="1"/>
          </p:nvPr>
        </p:nvSpPr>
        <p:spPr>
          <a:xfrm>
            <a:off x="600670" y="5929931"/>
            <a:ext cx="10985502" cy="318490"/>
          </a:xfrm>
          <a:prstGeom prst="rect">
            <a:avLst/>
          </a:prstGeom>
          <a:noFill/>
          <a:ln>
            <a:noFill/>
          </a:ln>
        </p:spPr>
        <p:txBody>
          <a:bodyPr spcFirstLastPara="1" wrap="square" lIns="45700" tIns="45700" rIns="45700" bIns="45700" anchor="t" anchorCtr="0">
            <a:normAutofit/>
          </a:bodyPr>
          <a:lstStyle>
            <a:lvl1pPr marL="228600" lvl="0" indent="-114300" algn="l">
              <a:lnSpc>
                <a:spcPct val="100000"/>
              </a:lnSpc>
              <a:spcBef>
                <a:spcPts val="0"/>
              </a:spcBef>
              <a:spcAft>
                <a:spcPts val="0"/>
              </a:spcAft>
              <a:buClr>
                <a:srgbClr val="000000"/>
              </a:buClr>
              <a:buSzPts val="3600"/>
              <a:buFont typeface="Helvetica Neue"/>
              <a:buNone/>
              <a:defRPr sz="1800" b="1"/>
            </a:lvl1pPr>
            <a:lvl2pPr marL="457200" lvl="1" indent="-184595" algn="l">
              <a:lnSpc>
                <a:spcPct val="90000"/>
              </a:lnSpc>
              <a:spcBef>
                <a:spcPts val="2250"/>
              </a:spcBef>
              <a:spcAft>
                <a:spcPts val="0"/>
              </a:spcAft>
              <a:buClr>
                <a:srgbClr val="000000"/>
              </a:buClr>
              <a:buSzPts val="2214"/>
              <a:buChar char="•"/>
              <a:defRPr/>
            </a:lvl2pPr>
            <a:lvl3pPr marL="685800" lvl="2" indent="-184595" algn="l">
              <a:lnSpc>
                <a:spcPct val="90000"/>
              </a:lnSpc>
              <a:spcBef>
                <a:spcPts val="2250"/>
              </a:spcBef>
              <a:spcAft>
                <a:spcPts val="0"/>
              </a:spcAft>
              <a:buClr>
                <a:srgbClr val="000000"/>
              </a:buClr>
              <a:buSzPts val="2214"/>
              <a:buChar char="•"/>
              <a:defRPr/>
            </a:lvl3pPr>
            <a:lvl4pPr marL="914400" lvl="3" indent="-184595" algn="l">
              <a:lnSpc>
                <a:spcPct val="90000"/>
              </a:lnSpc>
              <a:spcBef>
                <a:spcPts val="2250"/>
              </a:spcBef>
              <a:spcAft>
                <a:spcPts val="0"/>
              </a:spcAft>
              <a:buClr>
                <a:srgbClr val="000000"/>
              </a:buClr>
              <a:buSzPts val="2214"/>
              <a:buChar char="•"/>
              <a:defRPr/>
            </a:lvl4pPr>
            <a:lvl5pPr marL="1143000" lvl="4" indent="-184595" algn="l">
              <a:lnSpc>
                <a:spcPct val="90000"/>
              </a:lnSpc>
              <a:spcBef>
                <a:spcPts val="2250"/>
              </a:spcBef>
              <a:spcAft>
                <a:spcPts val="0"/>
              </a:spcAft>
              <a:buClr>
                <a:srgbClr val="000000"/>
              </a:buClr>
              <a:buSzPts val="2214"/>
              <a:buChar char="•"/>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1" name="Google Shape;11;p57"/>
          <p:cNvSpPr txBox="1">
            <a:spLocks noGrp="1"/>
          </p:cNvSpPr>
          <p:nvPr>
            <p:ph type="title"/>
          </p:nvPr>
        </p:nvSpPr>
        <p:spPr>
          <a:xfrm>
            <a:off x="603248" y="1287498"/>
            <a:ext cx="10985502" cy="23241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Helvetica Neue"/>
              <a:buNone/>
              <a:defRPr sz="58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57"/>
          <p:cNvSpPr txBox="1">
            <a:spLocks noGrp="1"/>
          </p:cNvSpPr>
          <p:nvPr>
            <p:ph type="body" idx="2"/>
          </p:nvPr>
        </p:nvSpPr>
        <p:spPr>
          <a:xfrm>
            <a:off x="600673" y="3611597"/>
            <a:ext cx="10985501" cy="952501"/>
          </a:xfrm>
          <a:prstGeom prst="rect">
            <a:avLst/>
          </a:prstGeom>
          <a:noFill/>
          <a:ln>
            <a:noFill/>
          </a:ln>
        </p:spPr>
        <p:txBody>
          <a:bodyPr spcFirstLastPara="1" wrap="square" lIns="50800" tIns="50800" rIns="50800" bIns="50800" anchor="t" anchorCtr="0">
            <a:normAutofit/>
          </a:bodyPr>
          <a:lstStyle>
            <a:lvl1pPr marL="228600" lvl="0" indent="-114300" algn="l">
              <a:lnSpc>
                <a:spcPct val="100000"/>
              </a:lnSpc>
              <a:spcBef>
                <a:spcPts val="0"/>
              </a:spcBef>
              <a:spcAft>
                <a:spcPts val="0"/>
              </a:spcAft>
              <a:buClr>
                <a:srgbClr val="000000"/>
              </a:buClr>
              <a:buSzPts val="5500"/>
              <a:buFont typeface="Helvetica Neue"/>
              <a:buNone/>
              <a:defRPr sz="2750" b="1"/>
            </a:lvl1pPr>
            <a:lvl2pPr marL="457200" lvl="1" indent="-114300" algn="l">
              <a:lnSpc>
                <a:spcPct val="100000"/>
              </a:lnSpc>
              <a:spcBef>
                <a:spcPts val="0"/>
              </a:spcBef>
              <a:spcAft>
                <a:spcPts val="0"/>
              </a:spcAft>
              <a:buClr>
                <a:srgbClr val="000000"/>
              </a:buClr>
              <a:buSzPts val="5500"/>
              <a:buFont typeface="Helvetica Neue"/>
              <a:buNone/>
              <a:defRPr sz="2750" b="1"/>
            </a:lvl2pPr>
            <a:lvl3pPr marL="685800" lvl="2" indent="-114300" algn="l">
              <a:lnSpc>
                <a:spcPct val="100000"/>
              </a:lnSpc>
              <a:spcBef>
                <a:spcPts val="0"/>
              </a:spcBef>
              <a:spcAft>
                <a:spcPts val="0"/>
              </a:spcAft>
              <a:buClr>
                <a:srgbClr val="000000"/>
              </a:buClr>
              <a:buSzPts val="5500"/>
              <a:buFont typeface="Helvetica Neue"/>
              <a:buNone/>
              <a:defRPr sz="2750" b="1"/>
            </a:lvl3pPr>
            <a:lvl4pPr marL="914400" lvl="3" indent="-114300" algn="l">
              <a:lnSpc>
                <a:spcPct val="100000"/>
              </a:lnSpc>
              <a:spcBef>
                <a:spcPts val="0"/>
              </a:spcBef>
              <a:spcAft>
                <a:spcPts val="0"/>
              </a:spcAft>
              <a:buClr>
                <a:srgbClr val="000000"/>
              </a:buClr>
              <a:buSzPts val="5500"/>
              <a:buFont typeface="Helvetica Neue"/>
              <a:buNone/>
              <a:defRPr sz="2750" b="1"/>
            </a:lvl4pPr>
            <a:lvl5pPr marL="1143000" lvl="4" indent="-114300" algn="l">
              <a:lnSpc>
                <a:spcPct val="100000"/>
              </a:lnSpc>
              <a:spcBef>
                <a:spcPts val="0"/>
              </a:spcBef>
              <a:spcAft>
                <a:spcPts val="0"/>
              </a:spcAft>
              <a:buClr>
                <a:srgbClr val="000000"/>
              </a:buClr>
              <a:buSzPts val="5500"/>
              <a:buFont typeface="Helvetica Neue"/>
              <a:buNone/>
              <a:defRPr sz="2750" b="1"/>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3" name="Google Shape;13;p57"/>
          <p:cNvSpPr txBox="1">
            <a:spLocks noGrp="1"/>
          </p:cNvSpPr>
          <p:nvPr>
            <p:ph type="sldNum" idx="12"/>
          </p:nvPr>
        </p:nvSpPr>
        <p:spPr>
          <a:xfrm>
            <a:off x="6000752" y="6209711"/>
            <a:ext cx="184253" cy="5180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9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9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9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9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9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9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9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9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900">
                <a:solidFill>
                  <a:srgbClr val="000000"/>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140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节标题" type="tx">
  <p:cSld name="节标题">
    <p:spTree>
      <p:nvGrpSpPr>
        <p:cNvPr id="1" name="Shape 14"/>
        <p:cNvGrpSpPr/>
        <p:nvPr/>
      </p:nvGrpSpPr>
      <p:grpSpPr>
        <a:xfrm>
          <a:off x="0" y="0"/>
          <a:ext cx="0" cy="0"/>
          <a:chOff x="0" y="0"/>
          <a:chExt cx="0" cy="0"/>
        </a:xfrm>
      </p:grpSpPr>
      <p:sp>
        <p:nvSpPr>
          <p:cNvPr id="15" name="Google Shape;15;p58"/>
          <p:cNvSpPr txBox="1">
            <a:spLocks noGrp="1"/>
          </p:cNvSpPr>
          <p:nvPr>
            <p:ph type="title"/>
          </p:nvPr>
        </p:nvSpPr>
        <p:spPr>
          <a:xfrm>
            <a:off x="963086" y="4406901"/>
            <a:ext cx="10363201" cy="1362076"/>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rgbClr val="000000"/>
              </a:buClr>
              <a:buSzPts val="8000"/>
              <a:buFont typeface="Calibri"/>
              <a:buNone/>
              <a:defRPr sz="4000" b="0" cap="none">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6" name="Google Shape;16;p58"/>
          <p:cNvSpPr txBox="1">
            <a:spLocks noGrp="1"/>
          </p:cNvSpPr>
          <p:nvPr>
            <p:ph type="body" idx="1"/>
          </p:nvPr>
        </p:nvSpPr>
        <p:spPr>
          <a:xfrm>
            <a:off x="963086" y="2906715"/>
            <a:ext cx="10363201" cy="1500189"/>
          </a:xfrm>
          <a:prstGeom prst="rect">
            <a:avLst/>
          </a:prstGeom>
          <a:noFill/>
          <a:ln>
            <a:noFill/>
          </a:ln>
        </p:spPr>
        <p:txBody>
          <a:bodyPr spcFirstLastPara="1" wrap="square" lIns="91425" tIns="91425" rIns="91425" bIns="91425" anchor="b" anchorCtr="0">
            <a:normAutofit/>
          </a:bodyPr>
          <a:lstStyle>
            <a:lvl1pPr marL="228600" lvl="0" indent="-114300" algn="l">
              <a:lnSpc>
                <a:spcPct val="90000"/>
              </a:lnSpc>
              <a:spcBef>
                <a:spcPts val="400"/>
              </a:spcBef>
              <a:spcAft>
                <a:spcPts val="0"/>
              </a:spcAft>
              <a:buClr>
                <a:srgbClr val="888888"/>
              </a:buClr>
              <a:buSzPts val="4000"/>
              <a:buFont typeface="Calibri"/>
              <a:buNone/>
              <a:defRPr sz="2000" b="1">
                <a:solidFill>
                  <a:srgbClr val="888888"/>
                </a:solidFill>
                <a:latin typeface="Calibri"/>
                <a:ea typeface="Calibri"/>
                <a:cs typeface="Calibri"/>
                <a:sym typeface="Calibri"/>
              </a:defRPr>
            </a:lvl1pPr>
            <a:lvl2pPr marL="457200" lvl="1" indent="-114300" algn="l">
              <a:lnSpc>
                <a:spcPct val="90000"/>
              </a:lnSpc>
              <a:spcBef>
                <a:spcPts val="400"/>
              </a:spcBef>
              <a:spcAft>
                <a:spcPts val="0"/>
              </a:spcAft>
              <a:buClr>
                <a:srgbClr val="888888"/>
              </a:buClr>
              <a:buSzPts val="4000"/>
              <a:buFont typeface="Calibri"/>
              <a:buNone/>
              <a:defRPr sz="2000" b="1">
                <a:solidFill>
                  <a:srgbClr val="888888"/>
                </a:solidFill>
                <a:latin typeface="Calibri"/>
                <a:ea typeface="Calibri"/>
                <a:cs typeface="Calibri"/>
                <a:sym typeface="Calibri"/>
              </a:defRPr>
            </a:lvl2pPr>
            <a:lvl3pPr marL="685800" lvl="2" indent="-114300" algn="l">
              <a:lnSpc>
                <a:spcPct val="90000"/>
              </a:lnSpc>
              <a:spcBef>
                <a:spcPts val="400"/>
              </a:spcBef>
              <a:spcAft>
                <a:spcPts val="0"/>
              </a:spcAft>
              <a:buClr>
                <a:srgbClr val="888888"/>
              </a:buClr>
              <a:buSzPts val="4000"/>
              <a:buFont typeface="Calibri"/>
              <a:buNone/>
              <a:defRPr sz="2000" b="1">
                <a:solidFill>
                  <a:srgbClr val="888888"/>
                </a:solidFill>
                <a:latin typeface="Calibri"/>
                <a:ea typeface="Calibri"/>
                <a:cs typeface="Calibri"/>
                <a:sym typeface="Calibri"/>
              </a:defRPr>
            </a:lvl3pPr>
            <a:lvl4pPr marL="914400" lvl="3" indent="-114300" algn="l">
              <a:lnSpc>
                <a:spcPct val="90000"/>
              </a:lnSpc>
              <a:spcBef>
                <a:spcPts val="400"/>
              </a:spcBef>
              <a:spcAft>
                <a:spcPts val="0"/>
              </a:spcAft>
              <a:buClr>
                <a:srgbClr val="888888"/>
              </a:buClr>
              <a:buSzPts val="4000"/>
              <a:buFont typeface="Calibri"/>
              <a:buNone/>
              <a:defRPr sz="2000" b="1">
                <a:solidFill>
                  <a:srgbClr val="888888"/>
                </a:solidFill>
                <a:latin typeface="Calibri"/>
                <a:ea typeface="Calibri"/>
                <a:cs typeface="Calibri"/>
                <a:sym typeface="Calibri"/>
              </a:defRPr>
            </a:lvl4pPr>
            <a:lvl5pPr marL="1143000" lvl="4" indent="-114300" algn="l">
              <a:lnSpc>
                <a:spcPct val="90000"/>
              </a:lnSpc>
              <a:spcBef>
                <a:spcPts val="400"/>
              </a:spcBef>
              <a:spcAft>
                <a:spcPts val="0"/>
              </a:spcAft>
              <a:buClr>
                <a:srgbClr val="888888"/>
              </a:buClr>
              <a:buSzPts val="4000"/>
              <a:buFont typeface="Calibri"/>
              <a:buNone/>
              <a:defRPr sz="2000" b="1">
                <a:solidFill>
                  <a:srgbClr val="888888"/>
                </a:solidFill>
                <a:latin typeface="Calibri"/>
                <a:ea typeface="Calibri"/>
                <a:cs typeface="Calibri"/>
                <a:sym typeface="Calibri"/>
              </a:defRPr>
            </a:lvl5pPr>
            <a:lvl6pPr marL="1371600" lvl="5" indent="-184595" algn="l">
              <a:lnSpc>
                <a:spcPct val="90000"/>
              </a:lnSpc>
              <a:spcBef>
                <a:spcPts val="2250"/>
              </a:spcBef>
              <a:spcAft>
                <a:spcPts val="0"/>
              </a:spcAft>
              <a:buClr>
                <a:srgbClr val="000000"/>
              </a:buClr>
              <a:buSzPts val="2214"/>
              <a:buChar char="•"/>
              <a:defRPr/>
            </a:lvl6pPr>
            <a:lvl7pPr marL="1600200" lvl="6" indent="-184595" algn="l">
              <a:lnSpc>
                <a:spcPct val="90000"/>
              </a:lnSpc>
              <a:spcBef>
                <a:spcPts val="2250"/>
              </a:spcBef>
              <a:spcAft>
                <a:spcPts val="0"/>
              </a:spcAft>
              <a:buClr>
                <a:srgbClr val="000000"/>
              </a:buClr>
              <a:buSzPts val="2214"/>
              <a:buChar char="•"/>
              <a:defRPr/>
            </a:lvl7pPr>
            <a:lvl8pPr marL="1828800" lvl="7" indent="-184595" algn="l">
              <a:lnSpc>
                <a:spcPct val="90000"/>
              </a:lnSpc>
              <a:spcBef>
                <a:spcPts val="2250"/>
              </a:spcBef>
              <a:spcAft>
                <a:spcPts val="0"/>
              </a:spcAft>
              <a:buClr>
                <a:srgbClr val="000000"/>
              </a:buClr>
              <a:buSzPts val="2214"/>
              <a:buChar char="•"/>
              <a:defRPr/>
            </a:lvl8pPr>
            <a:lvl9pPr marL="2057400" lvl="8" indent="-184595" algn="l">
              <a:lnSpc>
                <a:spcPct val="90000"/>
              </a:lnSpc>
              <a:spcBef>
                <a:spcPts val="2250"/>
              </a:spcBef>
              <a:spcAft>
                <a:spcPts val="0"/>
              </a:spcAft>
              <a:buClr>
                <a:srgbClr val="000000"/>
              </a:buClr>
              <a:buSzPts val="2214"/>
              <a:buChar char="•"/>
              <a:defRPr/>
            </a:lvl9pPr>
          </a:lstStyle>
          <a:p>
            <a:endParaRPr/>
          </a:p>
        </p:txBody>
      </p:sp>
      <p:sp>
        <p:nvSpPr>
          <p:cNvPr id="17" name="Google Shape;17;p58"/>
          <p:cNvSpPr txBox="1">
            <a:spLocks noGrp="1"/>
          </p:cNvSpPr>
          <p:nvPr>
            <p:ph type="sldNum" idx="12"/>
          </p:nvPr>
        </p:nvSpPr>
        <p:spPr>
          <a:xfrm>
            <a:off x="11101526" y="6169598"/>
            <a:ext cx="252274" cy="738633"/>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400"/>
              <a:buFont typeface="Calibri"/>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285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A15E-C429-EB84-B0F5-76EC0F985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C31CA-FF23-649A-5D54-6680520DCE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66651-B7E3-B528-8366-EFD94E79E3E3}"/>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5" name="Footer Placeholder 4">
            <a:extLst>
              <a:ext uri="{FF2B5EF4-FFF2-40B4-BE49-F238E27FC236}">
                <a16:creationId xmlns:a16="http://schemas.microsoft.com/office/drawing/2014/main" id="{97BDAB1E-FE9D-8D37-D8FC-97686DACC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2C1DE3-4841-C24D-A20C-4CDC9B6DEF37}"/>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101360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033-49A9-7AA2-3CDE-FFE6E0226BD8}"/>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D33946-0BCF-3044-15DE-7821E530B1B6}"/>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913CF3-DD93-85DD-5A07-A420AF5330AA}"/>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5" name="Footer Placeholder 4">
            <a:extLst>
              <a:ext uri="{FF2B5EF4-FFF2-40B4-BE49-F238E27FC236}">
                <a16:creationId xmlns:a16="http://schemas.microsoft.com/office/drawing/2014/main" id="{1925C2D3-C814-6698-59DD-7B6A899AB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7FC18-5A66-2901-0545-F1C8568464C5}"/>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273225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8E1E-F1E5-9152-70C6-296686CC7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0F2CF-0F51-FE06-2EF5-527B817057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A6EF78-43B7-DD76-C8A7-1903D5EE8A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6A1FA8-951D-8918-6E86-86553BA5BEA3}"/>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6" name="Footer Placeholder 5">
            <a:extLst>
              <a:ext uri="{FF2B5EF4-FFF2-40B4-BE49-F238E27FC236}">
                <a16:creationId xmlns:a16="http://schemas.microsoft.com/office/drawing/2014/main" id="{A40CD1A1-206E-BCBD-D803-5BC0EF792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8314F-8194-4B4F-1CB6-696C67F784DE}"/>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3843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0FED-296A-A7B8-140A-3CAFF7CEF48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97BB3-576B-E277-E68E-DA327C4DF087}"/>
              </a:ext>
            </a:extLst>
          </p:cNvPr>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C3F5D1-6B48-8C66-1EBA-717E77ACC083}"/>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800637-07E0-1D17-CA66-D8B70531E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9B234-3B32-E130-8FA1-80C4922684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F4DA3-451A-26CF-6766-5EE47172BCED}"/>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8" name="Footer Placeholder 7">
            <a:extLst>
              <a:ext uri="{FF2B5EF4-FFF2-40B4-BE49-F238E27FC236}">
                <a16:creationId xmlns:a16="http://schemas.microsoft.com/office/drawing/2014/main" id="{7B70F1FB-B565-CBA4-F30A-268208AC9A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A2BC7-927E-9E1F-038D-8F08CF8B942A}"/>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321956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49C0-C5D4-BDB3-FD58-C55D1027E3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2CF423-169B-0D71-C4C9-28D8F3EFADB3}"/>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4" name="Footer Placeholder 3">
            <a:extLst>
              <a:ext uri="{FF2B5EF4-FFF2-40B4-BE49-F238E27FC236}">
                <a16:creationId xmlns:a16="http://schemas.microsoft.com/office/drawing/2014/main" id="{B4EA55B7-D4E3-DFAB-BAB8-8DF3ADB44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93B73-07BC-1A4E-4F31-963BF7D997F7}"/>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287869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4B603-91C1-328B-E4CF-A7EA2D423385}"/>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3" name="Footer Placeholder 2">
            <a:extLst>
              <a:ext uri="{FF2B5EF4-FFF2-40B4-BE49-F238E27FC236}">
                <a16:creationId xmlns:a16="http://schemas.microsoft.com/office/drawing/2014/main" id="{C94DC2C3-23A0-F79C-4B72-B0E1324597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C65505-DEEC-76E9-C9C5-16850AA687FC}"/>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37031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79D8-3B34-D283-5718-4C74F87C7F84}"/>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03563D-B72A-1EE5-8D56-4901B9F4452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C9C2C3-B0FC-9506-4DC0-2DE60C419E05}"/>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9AC92-8E31-F517-E20C-7B6DE5428B51}"/>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6" name="Footer Placeholder 5">
            <a:extLst>
              <a:ext uri="{FF2B5EF4-FFF2-40B4-BE49-F238E27FC236}">
                <a16:creationId xmlns:a16="http://schemas.microsoft.com/office/drawing/2014/main" id="{F1889D56-6A05-11F2-E497-4D39AFBE0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35949-30B7-0A43-4A9C-C88A5154E2E6}"/>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241702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DB-0B79-7B52-3770-A7B8D39D4576}"/>
              </a:ext>
            </a:extLst>
          </p:cNvPr>
          <p:cNvSpPr>
            <a:spLocks noGrp="1"/>
          </p:cNvSpPr>
          <p:nvPr>
            <p:ph type="title"/>
          </p:nvPr>
        </p:nvSpPr>
        <p:spPr>
          <a:xfrm>
            <a:off x="83979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4AFD28-5E5E-C11F-9479-4D8AA743AC97}"/>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F05369-D992-D86B-CEB8-7BC01E766C3C}"/>
              </a:ext>
            </a:extLst>
          </p:cNvPr>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27309D-16EE-EDED-20BF-52400F0742C6}"/>
              </a:ext>
            </a:extLst>
          </p:cNvPr>
          <p:cNvSpPr>
            <a:spLocks noGrp="1"/>
          </p:cNvSpPr>
          <p:nvPr>
            <p:ph type="dt" sz="half" idx="10"/>
          </p:nvPr>
        </p:nvSpPr>
        <p:spPr/>
        <p:txBody>
          <a:bodyPr/>
          <a:lstStyle/>
          <a:p>
            <a:fld id="{B2DE28F7-28EE-492A-8CD9-EE1F5B3F233F}" type="datetimeFigureOut">
              <a:rPr lang="en-US" smtClean="0"/>
              <a:t>6/20/24</a:t>
            </a:fld>
            <a:endParaRPr lang="en-US"/>
          </a:p>
        </p:txBody>
      </p:sp>
      <p:sp>
        <p:nvSpPr>
          <p:cNvPr id="6" name="Footer Placeholder 5">
            <a:extLst>
              <a:ext uri="{FF2B5EF4-FFF2-40B4-BE49-F238E27FC236}">
                <a16:creationId xmlns:a16="http://schemas.microsoft.com/office/drawing/2014/main" id="{07E0F1EA-6650-ABAB-C74A-871EFB110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A186C-1CAA-8BD0-15AD-FFDC423F3A4D}"/>
              </a:ext>
            </a:extLst>
          </p:cNvPr>
          <p:cNvSpPr>
            <a:spLocks noGrp="1"/>
          </p:cNvSpPr>
          <p:nvPr>
            <p:ph type="sldNum" sz="quarter" idx="12"/>
          </p:nvPr>
        </p:nvSpPr>
        <p:spPr/>
        <p:txBody>
          <a:bodyPr/>
          <a:lstStyle/>
          <a:p>
            <a:fld id="{78968B9C-EA76-4180-9E7A-E292F0D00D70}" type="slidenum">
              <a:rPr lang="en-US" smtClean="0"/>
              <a:t>‹#›</a:t>
            </a:fld>
            <a:endParaRPr lang="en-US"/>
          </a:p>
        </p:txBody>
      </p:sp>
    </p:spTree>
    <p:extLst>
      <p:ext uri="{BB962C8B-B14F-4D97-AF65-F5344CB8AC3E}">
        <p14:creationId xmlns:p14="http://schemas.microsoft.com/office/powerpoint/2010/main" val="212426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3B171-BC59-7946-EDD4-2C0B5B6034D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FBCF29-30AF-E5A9-9B72-87CE4E2FD8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29E23-2F13-9C47-6FD7-3E7191BB295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E28F7-28EE-492A-8CD9-EE1F5B3F233F}" type="datetimeFigureOut">
              <a:rPr lang="en-US" smtClean="0"/>
              <a:t>6/20/24</a:t>
            </a:fld>
            <a:endParaRPr lang="en-US"/>
          </a:p>
        </p:txBody>
      </p:sp>
      <p:sp>
        <p:nvSpPr>
          <p:cNvPr id="5" name="Footer Placeholder 4">
            <a:extLst>
              <a:ext uri="{FF2B5EF4-FFF2-40B4-BE49-F238E27FC236}">
                <a16:creationId xmlns:a16="http://schemas.microsoft.com/office/drawing/2014/main" id="{6C5D6DA5-CD0D-0E99-8D6D-867734560E3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FE8B2-EAF1-F183-B0C3-51C7FB8DF9E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68B9C-EA76-4180-9E7A-E292F0D00D70}" type="slidenum">
              <a:rPr lang="en-US" smtClean="0"/>
              <a:t>‹#›</a:t>
            </a:fld>
            <a:endParaRPr lang="en-US"/>
          </a:p>
        </p:txBody>
      </p:sp>
    </p:spTree>
    <p:extLst>
      <p:ext uri="{BB962C8B-B14F-4D97-AF65-F5344CB8AC3E}">
        <p14:creationId xmlns:p14="http://schemas.microsoft.com/office/powerpoint/2010/main" val="58484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coursera.org/learn/machine-learning/home/week/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coursera.org/learn/machine-learning/home/week/1"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coursera.org/learn/machine-learning/home/week/1"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coursera.org/learn/machine-learning/home/week/1"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20.png"/></Relationships>
</file>

<file path=ppt/slides/_rels/slide62.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30.png"/><Relationship Id="rId7" Type="http://schemas.openxmlformats.org/officeDocument/2006/relationships/image" Target="../media/image260.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8.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coursera.org/learn/machine-learning/home/week/1"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scikit-learn.org/stable/datasets/toy_dataset.html#wine-dataset"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hyperlink" Target="https://scikit-learn.org/stable/datasets/toy_dataset.html#wine-dataset" TargetMode="External"/><Relationship Id="rId2" Type="http://schemas.openxmlformats.org/officeDocument/2006/relationships/notesSlide" Target="../notesSlides/notesSlide67.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coursera.org/learn/machine-learning/home/week/1"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towardsdatascience.com/unsupervised-anomaly-detection-on-spotify-data-k-means-vs-local-outlier-factor-f96ae783d7a7"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idx="4294967295"/>
          </p:nvPr>
        </p:nvSpPr>
        <p:spPr>
          <a:xfrm>
            <a:off x="3718093" y="2746421"/>
            <a:ext cx="3574255" cy="1007879"/>
          </a:xfrm>
          <a:prstGeom prst="rect">
            <a:avLst/>
          </a:prstGeom>
          <a:noFill/>
          <a:ln>
            <a:noFill/>
          </a:ln>
        </p:spPr>
        <p:txBody>
          <a:bodyPr spcFirstLastPara="1" vert="horz" wrap="square" lIns="25400" tIns="25400" rIns="25400" bIns="25400" rtlCol="0" anchor="ctr" anchorCtr="0">
            <a:normAutofit/>
          </a:bodyPr>
          <a:lstStyle/>
          <a:p>
            <a:pPr>
              <a:lnSpc>
                <a:spcPct val="80000"/>
              </a:lnSpc>
              <a:spcBef>
                <a:spcPts val="0"/>
              </a:spcBef>
              <a:buClr>
                <a:srgbClr val="006B64"/>
              </a:buClr>
              <a:buSzPts val="11600"/>
            </a:pPr>
            <a:r>
              <a:rPr lang="en-US" sz="5800" b="1">
                <a:solidFill>
                  <a:srgbClr val="006B64"/>
                </a:solidFill>
                <a:latin typeface="Helvetica Neue"/>
                <a:ea typeface="Helvetica Neue"/>
                <a:cs typeface="Helvetica Neue"/>
                <a:sym typeface="Helvetica Neue"/>
              </a:rPr>
              <a:t>AI</a:t>
            </a:r>
            <a:r>
              <a:rPr lang="en-US" sz="5800" b="1">
                <a:solidFill>
                  <a:srgbClr val="004C7F"/>
                </a:solidFill>
                <a:latin typeface="Helvetica Neue"/>
                <a:ea typeface="Helvetica Neue"/>
                <a:cs typeface="Helvetica Neue"/>
                <a:sym typeface="Helvetica Neue"/>
              </a:rPr>
              <a:t>Bridge</a:t>
            </a:r>
            <a:endParaRPr/>
          </a:p>
        </p:txBody>
      </p:sp>
      <p:sp>
        <p:nvSpPr>
          <p:cNvPr id="91" name="Google Shape;91;p1"/>
          <p:cNvSpPr txBox="1">
            <a:spLocks noGrp="1"/>
          </p:cNvSpPr>
          <p:nvPr>
            <p:ph type="subTitle" idx="4294967295"/>
          </p:nvPr>
        </p:nvSpPr>
        <p:spPr>
          <a:xfrm>
            <a:off x="3755630" y="3656040"/>
            <a:ext cx="5234478" cy="455544"/>
          </a:xfrm>
          <a:prstGeom prst="rect">
            <a:avLst/>
          </a:prstGeom>
          <a:noFill/>
          <a:ln>
            <a:noFill/>
          </a:ln>
        </p:spPr>
        <p:txBody>
          <a:bodyPr spcFirstLastPara="1" vert="horz" wrap="square" lIns="25400" tIns="25400" rIns="25400" bIns="25400" rtlCol="0" anchor="t" anchorCtr="0">
            <a:normAutofit/>
          </a:bodyPr>
          <a:lstStyle/>
          <a:p>
            <a:pPr marL="0" indent="0">
              <a:lnSpc>
                <a:spcPct val="100000"/>
              </a:lnSpc>
              <a:spcBef>
                <a:spcPts val="0"/>
              </a:spcBef>
              <a:buClr>
                <a:srgbClr val="000000"/>
              </a:buClr>
              <a:buSzPts val="5200"/>
              <a:buNone/>
            </a:pPr>
            <a:r>
              <a:rPr lang="en-US" sz="2600">
                <a:solidFill>
                  <a:srgbClr val="000000"/>
                </a:solidFill>
                <a:latin typeface="Helvetica Neue"/>
                <a:ea typeface="Helvetica Neue"/>
                <a:cs typeface="Helvetica Neue"/>
                <a:sym typeface="Helvetica Neue"/>
              </a:rPr>
              <a:t>Lecture 7</a:t>
            </a:r>
            <a:endParaRPr/>
          </a:p>
        </p:txBody>
      </p:sp>
      <p:pic>
        <p:nvPicPr>
          <p:cNvPr id="92" name="Google Shape;92;p1" descr="Image"/>
          <p:cNvPicPr preferRelativeResize="0"/>
          <p:nvPr/>
        </p:nvPicPr>
        <p:blipFill rotWithShape="1">
          <a:blip r:embed="rId3">
            <a:alphaModFix/>
          </a:blip>
          <a:srcRect/>
          <a:stretch/>
        </p:blipFill>
        <p:spPr>
          <a:xfrm>
            <a:off x="970291" y="2768931"/>
            <a:ext cx="2585871" cy="1295669"/>
          </a:xfrm>
          <a:prstGeom prst="rect">
            <a:avLst/>
          </a:prstGeom>
          <a:noFill/>
          <a:ln>
            <a:noFill/>
          </a:ln>
        </p:spPr>
      </p:pic>
      <p:pic>
        <p:nvPicPr>
          <p:cNvPr id="93" name="Google Shape;93;p1" descr="Image"/>
          <p:cNvPicPr preferRelativeResize="0"/>
          <p:nvPr/>
        </p:nvPicPr>
        <p:blipFill rotWithShape="1">
          <a:blip r:embed="rId4">
            <a:alphaModFix/>
          </a:blip>
          <a:srcRect/>
          <a:stretch/>
        </p:blipFill>
        <p:spPr>
          <a:xfrm>
            <a:off x="10860116" y="256966"/>
            <a:ext cx="1088591" cy="12061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Unsupervised Learning</a:t>
            </a:r>
            <a:endParaRPr b="1" dirty="0">
              <a:solidFill>
                <a:srgbClr val="002060"/>
              </a:solidFill>
              <a:latin typeface="Helvetica Neue" panose="020B0604020202020204" charset="0"/>
            </a:endParaRPr>
          </a:p>
        </p:txBody>
      </p:sp>
      <p:sp>
        <p:nvSpPr>
          <p:cNvPr id="540" name="Google Shape;540;p18"/>
          <p:cNvSpPr txBox="1">
            <a:spLocks noGrp="1"/>
          </p:cNvSpPr>
          <p:nvPr>
            <p:ph type="body" idx="1"/>
          </p:nvPr>
        </p:nvSpPr>
        <p:spPr>
          <a:xfrm>
            <a:off x="563530" y="1801225"/>
            <a:ext cx="3987209"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buSzPts val="5600"/>
            </a:pPr>
            <a:r>
              <a:rPr lang="en-US" sz="2800" dirty="0">
                <a:solidFill>
                  <a:schemeClr val="tx1"/>
                </a:solidFill>
              </a:rPr>
              <a:t>Clustering</a:t>
            </a:r>
            <a:endParaRPr dirty="0">
              <a:solidFill>
                <a:schemeClr val="tx1"/>
              </a:solidFill>
            </a:endParaRPr>
          </a:p>
          <a:p>
            <a:pPr marL="0" indent="0">
              <a:buSzPts val="5600"/>
            </a:pPr>
            <a:r>
              <a:rPr lang="en-US" sz="2800" dirty="0"/>
              <a:t>Dimension reduction  </a:t>
            </a:r>
            <a:endParaRPr dirty="0"/>
          </a:p>
        </p:txBody>
      </p:sp>
    </p:spTree>
    <p:extLst>
      <p:ext uri="{BB962C8B-B14F-4D97-AF65-F5344CB8AC3E}">
        <p14:creationId xmlns:p14="http://schemas.microsoft.com/office/powerpoint/2010/main" val="398854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cxnSp>
        <p:nvCxnSpPr>
          <p:cNvPr id="160" name="Google Shape;160;p11"/>
          <p:cNvCxnSpPr/>
          <p:nvPr/>
        </p:nvCxnSpPr>
        <p:spPr>
          <a:xfrm rot="10800000" flipH="1">
            <a:off x="3378498" y="798913"/>
            <a:ext cx="1" cy="5165247"/>
          </a:xfrm>
          <a:prstGeom prst="straightConnector1">
            <a:avLst/>
          </a:prstGeom>
          <a:noFill/>
          <a:ln w="38100" cap="flat" cmpd="sng">
            <a:solidFill>
              <a:srgbClr val="D5D5D5"/>
            </a:solidFill>
            <a:prstDash val="solid"/>
            <a:miter lim="400000"/>
            <a:headEnd type="none" w="sm" len="sm"/>
            <a:tailEnd type="none" w="sm" len="sm"/>
          </a:ln>
        </p:spPr>
      </p:cxnSp>
      <p:cxnSp>
        <p:nvCxnSpPr>
          <p:cNvPr id="161" name="Google Shape;161;p11"/>
          <p:cNvCxnSpPr/>
          <p:nvPr/>
        </p:nvCxnSpPr>
        <p:spPr>
          <a:xfrm rot="10800000">
            <a:off x="2915269" y="5592974"/>
            <a:ext cx="6598167" cy="1"/>
          </a:xfrm>
          <a:prstGeom prst="straightConnector1">
            <a:avLst/>
          </a:prstGeom>
          <a:noFill/>
          <a:ln w="38100" cap="flat" cmpd="sng">
            <a:solidFill>
              <a:srgbClr val="D5D5D5"/>
            </a:solidFill>
            <a:prstDash val="solid"/>
            <a:miter lim="400000"/>
            <a:headEnd type="none" w="sm" len="sm"/>
            <a:tailEnd type="none" w="sm" len="sm"/>
          </a:ln>
        </p:spPr>
      </p:cxnSp>
      <p:sp>
        <p:nvSpPr>
          <p:cNvPr id="162" name="Google Shape;162;p11"/>
          <p:cNvSpPr/>
          <p:nvPr/>
        </p:nvSpPr>
        <p:spPr>
          <a:xfrm>
            <a:off x="3788247" y="5157126"/>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3" name="Google Shape;163;p11"/>
          <p:cNvSpPr/>
          <p:nvPr/>
        </p:nvSpPr>
        <p:spPr>
          <a:xfrm>
            <a:off x="4349694" y="5157126"/>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4" name="Google Shape;164;p11"/>
          <p:cNvSpPr/>
          <p:nvPr/>
        </p:nvSpPr>
        <p:spPr>
          <a:xfrm>
            <a:off x="4068971" y="4469354"/>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5" name="Google Shape;165;p11"/>
          <p:cNvSpPr/>
          <p:nvPr/>
        </p:nvSpPr>
        <p:spPr>
          <a:xfrm>
            <a:off x="4068971" y="5044837"/>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6" name="Google Shape;166;p11"/>
          <p:cNvSpPr/>
          <p:nvPr/>
        </p:nvSpPr>
        <p:spPr>
          <a:xfrm>
            <a:off x="3773383" y="4709166"/>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7" name="Google Shape;167;p11"/>
          <p:cNvSpPr/>
          <p:nvPr/>
        </p:nvSpPr>
        <p:spPr>
          <a:xfrm>
            <a:off x="4124701" y="4757096"/>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8" name="Google Shape;168;p11"/>
          <p:cNvSpPr/>
          <p:nvPr/>
        </p:nvSpPr>
        <p:spPr>
          <a:xfrm>
            <a:off x="4476019" y="4813240"/>
            <a:ext cx="174740" cy="174740"/>
          </a:xfrm>
          <a:prstGeom prst="ellipse">
            <a:avLst/>
          </a:prstGeom>
          <a:solidFill>
            <a:srgbClr val="FE958C"/>
          </a:solidFill>
          <a:ln w="63500" cap="flat" cmpd="sng">
            <a:solidFill>
              <a:srgbClr val="EB220C"/>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69" name="Google Shape;169;p11"/>
          <p:cNvSpPr txBox="1"/>
          <p:nvPr/>
        </p:nvSpPr>
        <p:spPr>
          <a:xfrm>
            <a:off x="2676730" y="853680"/>
            <a:ext cx="665989" cy="242575"/>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Comfort</a:t>
            </a:r>
            <a:endParaRPr sz="900"/>
          </a:p>
        </p:txBody>
      </p:sp>
      <p:sp>
        <p:nvSpPr>
          <p:cNvPr id="170" name="Google Shape;170;p11"/>
          <p:cNvSpPr txBox="1"/>
          <p:nvPr/>
        </p:nvSpPr>
        <p:spPr>
          <a:xfrm>
            <a:off x="8869813" y="5837370"/>
            <a:ext cx="645462" cy="242576"/>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Fashion</a:t>
            </a:r>
            <a:endParaRPr sz="900"/>
          </a:p>
        </p:txBody>
      </p:sp>
      <p:sp>
        <p:nvSpPr>
          <p:cNvPr id="171" name="Google Shape;171;p11"/>
          <p:cNvSpPr/>
          <p:nvPr/>
        </p:nvSpPr>
        <p:spPr>
          <a:xfrm>
            <a:off x="5173350" y="1658377"/>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2" name="Google Shape;172;p11"/>
          <p:cNvSpPr/>
          <p:nvPr/>
        </p:nvSpPr>
        <p:spPr>
          <a:xfrm>
            <a:off x="5734796" y="1658377"/>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3" name="Google Shape;173;p11"/>
          <p:cNvSpPr/>
          <p:nvPr/>
        </p:nvSpPr>
        <p:spPr>
          <a:xfrm>
            <a:off x="6177362" y="970605"/>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4" name="Google Shape;174;p11"/>
          <p:cNvSpPr/>
          <p:nvPr/>
        </p:nvSpPr>
        <p:spPr>
          <a:xfrm>
            <a:off x="5454074" y="1546088"/>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5" name="Google Shape;175;p11"/>
          <p:cNvSpPr/>
          <p:nvPr/>
        </p:nvSpPr>
        <p:spPr>
          <a:xfrm>
            <a:off x="6320034" y="1895844"/>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6" name="Google Shape;176;p11"/>
          <p:cNvSpPr/>
          <p:nvPr/>
        </p:nvSpPr>
        <p:spPr>
          <a:xfrm>
            <a:off x="5734796" y="970605"/>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7" name="Google Shape;177;p11"/>
          <p:cNvSpPr/>
          <p:nvPr/>
        </p:nvSpPr>
        <p:spPr>
          <a:xfrm>
            <a:off x="5861122" y="1314491"/>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8" name="Google Shape;178;p11"/>
          <p:cNvSpPr/>
          <p:nvPr/>
        </p:nvSpPr>
        <p:spPr>
          <a:xfrm>
            <a:off x="8315509" y="1248996"/>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79" name="Google Shape;179;p11"/>
          <p:cNvSpPr/>
          <p:nvPr/>
        </p:nvSpPr>
        <p:spPr>
          <a:xfrm>
            <a:off x="8596232" y="1592882"/>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0" name="Google Shape;180;p11"/>
          <p:cNvSpPr/>
          <p:nvPr/>
        </p:nvSpPr>
        <p:spPr>
          <a:xfrm>
            <a:off x="9018318" y="905110"/>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1" name="Google Shape;181;p11"/>
          <p:cNvSpPr/>
          <p:nvPr/>
        </p:nvSpPr>
        <p:spPr>
          <a:xfrm>
            <a:off x="8315509" y="778055"/>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2" name="Google Shape;182;p11"/>
          <p:cNvSpPr/>
          <p:nvPr/>
        </p:nvSpPr>
        <p:spPr>
          <a:xfrm>
            <a:off x="9018318" y="1592882"/>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3" name="Google Shape;183;p11"/>
          <p:cNvSpPr/>
          <p:nvPr/>
        </p:nvSpPr>
        <p:spPr>
          <a:xfrm>
            <a:off x="8596232" y="905110"/>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4" name="Google Shape;184;p11"/>
          <p:cNvSpPr/>
          <p:nvPr/>
        </p:nvSpPr>
        <p:spPr>
          <a:xfrm>
            <a:off x="8722557" y="1248996"/>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5" name="Google Shape;185;p11"/>
          <p:cNvSpPr/>
          <p:nvPr/>
        </p:nvSpPr>
        <p:spPr>
          <a:xfrm>
            <a:off x="8486591" y="3973238"/>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6" name="Google Shape;186;p11"/>
          <p:cNvSpPr/>
          <p:nvPr/>
        </p:nvSpPr>
        <p:spPr>
          <a:xfrm>
            <a:off x="9048038" y="3973238"/>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7" name="Google Shape;187;p11"/>
          <p:cNvSpPr/>
          <p:nvPr/>
        </p:nvSpPr>
        <p:spPr>
          <a:xfrm>
            <a:off x="8947636" y="3502140"/>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8" name="Google Shape;188;p11"/>
          <p:cNvSpPr/>
          <p:nvPr/>
        </p:nvSpPr>
        <p:spPr>
          <a:xfrm>
            <a:off x="8947636" y="3031043"/>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89" name="Google Shape;189;p11"/>
          <p:cNvSpPr/>
          <p:nvPr/>
        </p:nvSpPr>
        <p:spPr>
          <a:xfrm>
            <a:off x="8252758" y="3352057"/>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0" name="Google Shape;190;p11"/>
          <p:cNvSpPr/>
          <p:nvPr/>
        </p:nvSpPr>
        <p:spPr>
          <a:xfrm>
            <a:off x="8583681" y="3094727"/>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1" name="Google Shape;191;p11"/>
          <p:cNvSpPr/>
          <p:nvPr/>
        </p:nvSpPr>
        <p:spPr>
          <a:xfrm>
            <a:off x="8666914" y="3654453"/>
            <a:ext cx="174740" cy="174740"/>
          </a:xfrm>
          <a:prstGeom prst="ellipse">
            <a:avLst/>
          </a:prstGeom>
          <a:solidFill>
            <a:srgbClr val="55C1FF"/>
          </a:solidFill>
          <a:ln w="63500" cap="flat" cmpd="sng">
            <a:solidFill>
              <a:srgbClr val="0076B9"/>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2" name="Google Shape;192;p11"/>
          <p:cNvSpPr/>
          <p:nvPr/>
        </p:nvSpPr>
        <p:spPr>
          <a:xfrm>
            <a:off x="6566419"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3" name="Google Shape;193;p11"/>
          <p:cNvSpPr/>
          <p:nvPr/>
        </p:nvSpPr>
        <p:spPr>
          <a:xfrm>
            <a:off x="7227739" y="3454490"/>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4" name="Google Shape;194;p11"/>
          <p:cNvSpPr/>
          <p:nvPr/>
        </p:nvSpPr>
        <p:spPr>
          <a:xfrm>
            <a:off x="7382178"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5" name="Google Shape;195;p11"/>
          <p:cNvSpPr/>
          <p:nvPr/>
        </p:nvSpPr>
        <p:spPr>
          <a:xfrm>
            <a:off x="6407886"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6" name="Google Shape;196;p11"/>
          <p:cNvSpPr/>
          <p:nvPr/>
        </p:nvSpPr>
        <p:spPr>
          <a:xfrm>
            <a:off x="5951277" y="3709111"/>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7" name="Google Shape;197;p11"/>
          <p:cNvSpPr/>
          <p:nvPr/>
        </p:nvSpPr>
        <p:spPr>
          <a:xfrm>
            <a:off x="6566419" y="3559028"/>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8" name="Google Shape;198;p11"/>
          <p:cNvSpPr/>
          <p:nvPr/>
        </p:nvSpPr>
        <p:spPr>
          <a:xfrm>
            <a:off x="6924435"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199" name="Google Shape;199;p11"/>
          <p:cNvSpPr/>
          <p:nvPr/>
        </p:nvSpPr>
        <p:spPr>
          <a:xfrm>
            <a:off x="4068971" y="299018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00" name="Google Shape;200;p11"/>
          <p:cNvSpPr/>
          <p:nvPr/>
        </p:nvSpPr>
        <p:spPr>
          <a:xfrm>
            <a:off x="4630417" y="299018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01" name="Google Shape;201;p11"/>
          <p:cNvSpPr/>
          <p:nvPr/>
        </p:nvSpPr>
        <p:spPr>
          <a:xfrm>
            <a:off x="4068971" y="262524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02" name="Google Shape;202;p11"/>
          <p:cNvSpPr/>
          <p:nvPr/>
        </p:nvSpPr>
        <p:spPr>
          <a:xfrm>
            <a:off x="4349694" y="2877900"/>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03" name="Google Shape;203;p11"/>
          <p:cNvSpPr/>
          <p:nvPr/>
        </p:nvSpPr>
        <p:spPr>
          <a:xfrm>
            <a:off x="4237600" y="226030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04" name="Google Shape;204;p11"/>
          <p:cNvSpPr/>
          <p:nvPr/>
        </p:nvSpPr>
        <p:spPr>
          <a:xfrm>
            <a:off x="4630417" y="2302417"/>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05" name="Google Shape;205;p11"/>
          <p:cNvSpPr/>
          <p:nvPr/>
        </p:nvSpPr>
        <p:spPr>
          <a:xfrm>
            <a:off x="4349694" y="324751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grpSp>
        <p:nvGrpSpPr>
          <p:cNvPr id="206" name="Google Shape;206;p11"/>
          <p:cNvGrpSpPr/>
          <p:nvPr/>
        </p:nvGrpSpPr>
        <p:grpSpPr>
          <a:xfrm>
            <a:off x="4762193" y="735611"/>
            <a:ext cx="768147" cy="635001"/>
            <a:chOff x="1271073" y="552721"/>
            <a:chExt cx="1536291" cy="1270001"/>
          </a:xfrm>
        </p:grpSpPr>
        <p:cxnSp>
          <p:nvCxnSpPr>
            <p:cNvPr id="207" name="Google Shape;207;p11"/>
            <p:cNvCxnSpPr/>
            <p:nvPr/>
          </p:nvCxnSpPr>
          <p:spPr>
            <a:xfrm>
              <a:off x="1271073" y="552721"/>
              <a:ext cx="1270001" cy="1270001"/>
            </a:xfrm>
            <a:prstGeom prst="straightConnector1">
              <a:avLst/>
            </a:prstGeom>
            <a:noFill/>
            <a:ln>
              <a:noFill/>
            </a:ln>
          </p:spPr>
        </p:cxnSp>
        <p:pic>
          <p:nvPicPr>
            <p:cNvPr id="208" name="Google Shape;208;p11" descr="Line Line"/>
            <p:cNvPicPr preferRelativeResize="0"/>
            <p:nvPr/>
          </p:nvPicPr>
          <p:blipFill rotWithShape="1">
            <a:blip r:embed="rId3">
              <a:alphaModFix/>
            </a:blip>
            <a:srcRect/>
            <a:stretch/>
          </p:blipFill>
          <p:spPr>
            <a:xfrm rot="1357476">
              <a:off x="1676369" y="1269608"/>
              <a:ext cx="1113842" cy="311994"/>
            </a:xfrm>
            <a:prstGeom prst="rect">
              <a:avLst/>
            </a:prstGeom>
            <a:noFill/>
            <a:ln>
              <a:noFill/>
            </a:ln>
          </p:spPr>
        </p:pic>
      </p:grpSp>
      <p:grpSp>
        <p:nvGrpSpPr>
          <p:cNvPr id="209" name="Google Shape;209;p11"/>
          <p:cNvGrpSpPr/>
          <p:nvPr/>
        </p:nvGrpSpPr>
        <p:grpSpPr>
          <a:xfrm>
            <a:off x="7969326" y="2313785"/>
            <a:ext cx="809971" cy="759696"/>
            <a:chOff x="863088" y="552721"/>
            <a:chExt cx="1619940" cy="1519390"/>
          </a:xfrm>
        </p:grpSpPr>
        <p:cxnSp>
          <p:nvCxnSpPr>
            <p:cNvPr id="210" name="Google Shape;210;p11"/>
            <p:cNvCxnSpPr/>
            <p:nvPr/>
          </p:nvCxnSpPr>
          <p:spPr>
            <a:xfrm>
              <a:off x="1213027" y="552721"/>
              <a:ext cx="1270001" cy="1270001"/>
            </a:xfrm>
            <a:prstGeom prst="straightConnector1">
              <a:avLst/>
            </a:prstGeom>
            <a:noFill/>
            <a:ln>
              <a:noFill/>
            </a:ln>
          </p:spPr>
        </p:cxnSp>
        <p:pic>
          <p:nvPicPr>
            <p:cNvPr id="211" name="Google Shape;211;p11" descr="Line Line"/>
            <p:cNvPicPr preferRelativeResize="0"/>
            <p:nvPr/>
          </p:nvPicPr>
          <p:blipFill rotWithShape="1">
            <a:blip r:embed="rId4">
              <a:alphaModFix/>
            </a:blip>
            <a:srcRect/>
            <a:stretch/>
          </p:blipFill>
          <p:spPr>
            <a:xfrm rot="3468305">
              <a:off x="791664" y="1464516"/>
              <a:ext cx="870870" cy="311994"/>
            </a:xfrm>
            <a:prstGeom prst="rect">
              <a:avLst/>
            </a:prstGeom>
            <a:noFill/>
            <a:ln>
              <a:noFill/>
            </a:ln>
          </p:spPr>
        </p:pic>
      </p:grpSp>
      <p:grpSp>
        <p:nvGrpSpPr>
          <p:cNvPr id="212" name="Google Shape;212;p11"/>
          <p:cNvGrpSpPr/>
          <p:nvPr/>
        </p:nvGrpSpPr>
        <p:grpSpPr>
          <a:xfrm>
            <a:off x="9317769" y="664442"/>
            <a:ext cx="1081474" cy="635001"/>
            <a:chOff x="262037" y="298721"/>
            <a:chExt cx="2162946" cy="1270001"/>
          </a:xfrm>
        </p:grpSpPr>
        <p:cxnSp>
          <p:nvCxnSpPr>
            <p:cNvPr id="213" name="Google Shape;213;p11"/>
            <p:cNvCxnSpPr/>
            <p:nvPr/>
          </p:nvCxnSpPr>
          <p:spPr>
            <a:xfrm>
              <a:off x="1154982" y="298721"/>
              <a:ext cx="1270001" cy="1270001"/>
            </a:xfrm>
            <a:prstGeom prst="straightConnector1">
              <a:avLst/>
            </a:prstGeom>
            <a:noFill/>
            <a:ln>
              <a:noFill/>
            </a:ln>
          </p:spPr>
        </p:cxnSp>
        <p:pic>
          <p:nvPicPr>
            <p:cNvPr id="214" name="Google Shape;214;p11" descr="Line Line"/>
            <p:cNvPicPr preferRelativeResize="0"/>
            <p:nvPr/>
          </p:nvPicPr>
          <p:blipFill rotWithShape="1">
            <a:blip r:embed="rId5">
              <a:alphaModFix/>
            </a:blip>
            <a:srcRect/>
            <a:stretch/>
          </p:blipFill>
          <p:spPr>
            <a:xfrm rot="8100000">
              <a:off x="234539" y="939278"/>
              <a:ext cx="940989" cy="311994"/>
            </a:xfrm>
            <a:prstGeom prst="rect">
              <a:avLst/>
            </a:prstGeom>
            <a:noFill/>
            <a:ln>
              <a:noFill/>
            </a:ln>
          </p:spPr>
        </p:pic>
      </p:grpSp>
      <p:grpSp>
        <p:nvGrpSpPr>
          <p:cNvPr id="215" name="Google Shape;215;p11"/>
          <p:cNvGrpSpPr/>
          <p:nvPr/>
        </p:nvGrpSpPr>
        <p:grpSpPr>
          <a:xfrm>
            <a:off x="4615807" y="4061756"/>
            <a:ext cx="1064973" cy="900454"/>
            <a:chOff x="0" y="-6403"/>
            <a:chExt cx="2129945" cy="1800905"/>
          </a:xfrm>
        </p:grpSpPr>
        <p:sp>
          <p:nvSpPr>
            <p:cNvPr id="216" name="Google Shape;216;p11"/>
            <p:cNvSpPr/>
            <p:nvPr/>
          </p:nvSpPr>
          <p:spPr>
            <a:xfrm>
              <a:off x="0" y="-6403"/>
              <a:ext cx="2129945" cy="1118252"/>
            </a:xfrm>
            <a:custGeom>
              <a:avLst/>
              <a:gdLst/>
              <a:ahLst/>
              <a:cxnLst/>
              <a:rect l="l" t="t" r="r" b="b"/>
              <a:pathLst>
                <a:path w="21600" h="120000" extrusionOk="0">
                  <a:moveTo>
                    <a:pt x="0" y="0"/>
                  </a:moveTo>
                  <a:lnTo>
                    <a:pt x="21600" y="0"/>
                  </a:lnTo>
                  <a:lnTo>
                    <a:pt x="21600" y="0"/>
                  </a:lnTo>
                  <a:lnTo>
                    <a:pt x="0" y="0"/>
                  </a:lnTo>
                  <a:close/>
                </a:path>
              </a:pathLst>
            </a:custGeom>
            <a:noFill/>
            <a:ln>
              <a:noFill/>
            </a:ln>
          </p:spPr>
          <p:txBody>
            <a:bodyPr spcFirstLastPara="1" wrap="square" lIns="25400" tIns="25400" rIns="25400" bIns="25400" anchor="ctr" anchorCtr="0">
              <a:spAutoFit/>
            </a:bodyPr>
            <a:lstStyle/>
            <a:p>
              <a:pPr algn="ctr">
                <a:buClr>
                  <a:srgbClr val="EF7001"/>
                </a:buClr>
                <a:buSzPts val="3300"/>
              </a:pPr>
              <a:r>
                <a:rPr lang="en-US" sz="1650" b="1">
                  <a:solidFill>
                    <a:srgbClr val="EF7001"/>
                  </a:solidFill>
                  <a:latin typeface="Helvetica Neue"/>
                  <a:ea typeface="Helvetica Neue"/>
                  <a:cs typeface="Helvetica Neue"/>
                  <a:sym typeface="Helvetica Neue"/>
                </a:rPr>
                <a:t>really terrible</a:t>
              </a:r>
              <a:endParaRPr sz="900"/>
            </a:p>
          </p:txBody>
        </p:sp>
        <p:pic>
          <p:nvPicPr>
            <p:cNvPr id="217" name="Google Shape;217;p11" descr="Line Line"/>
            <p:cNvPicPr preferRelativeResize="0"/>
            <p:nvPr/>
          </p:nvPicPr>
          <p:blipFill rotWithShape="1">
            <a:blip r:embed="rId6">
              <a:alphaModFix/>
            </a:blip>
            <a:srcRect/>
            <a:stretch/>
          </p:blipFill>
          <p:spPr>
            <a:xfrm rot="8100000">
              <a:off x="309444" y="1482508"/>
              <a:ext cx="1004478" cy="311994"/>
            </a:xfrm>
            <a:prstGeom prst="rect">
              <a:avLst/>
            </a:prstGeom>
            <a:noFill/>
            <a:ln>
              <a:noFill/>
            </a:ln>
          </p:spPr>
        </p:pic>
      </p:grpSp>
      <p:sp>
        <p:nvSpPr>
          <p:cNvPr id="218" name="Google Shape;218;p11"/>
          <p:cNvSpPr txBox="1"/>
          <p:nvPr/>
        </p:nvSpPr>
        <p:spPr>
          <a:xfrm>
            <a:off x="3302415" y="5865069"/>
            <a:ext cx="6776817" cy="242576"/>
          </a:xfrm>
          <a:prstGeom prst="rect">
            <a:avLst/>
          </a:prstGeom>
          <a:noFill/>
          <a:ln>
            <a:noFill/>
          </a:ln>
        </p:spPr>
        <p:txBody>
          <a:bodyPr spcFirstLastPara="1" wrap="square" lIns="25400" tIns="25400" rIns="25400" bIns="25400" anchor="t" anchorCtr="0">
            <a:noAutofit/>
          </a:bodyPr>
          <a:lstStyle/>
          <a:p>
            <a:pPr marL="8960">
              <a:lnSpc>
                <a:spcPct val="120000"/>
              </a:lnSpc>
              <a:buClr>
                <a:srgbClr val="000000"/>
              </a:buClr>
              <a:buSzPct val="123000"/>
            </a:pPr>
            <a:r>
              <a:rPr lang="en-US" sz="2000"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Helvetica Neue"/>
              </a:rPr>
              <a:t>clusters</a:t>
            </a:r>
            <a:r>
              <a:rPr lang="en-US" sz="20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Helvetica Neue"/>
              </a:rPr>
              <a:t> can tell us specifics about the relationship of data</a:t>
            </a:r>
            <a:endParaRPr sz="11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219" name="Google Shape;219;p11"/>
          <p:cNvSpPr txBox="1"/>
          <p:nvPr/>
        </p:nvSpPr>
        <p:spPr>
          <a:xfrm>
            <a:off x="3499752" y="6280733"/>
            <a:ext cx="5183850" cy="323550"/>
          </a:xfrm>
          <a:prstGeom prst="rect">
            <a:avLst/>
          </a:prstGeom>
          <a:noFill/>
          <a:ln>
            <a:noFill/>
          </a:ln>
        </p:spPr>
        <p:txBody>
          <a:bodyPr spcFirstLastPara="1" wrap="square" lIns="25400" tIns="25400" rIns="25400" bIns="25400" anchor="t" anchorCtr="0">
            <a:noAutofit/>
          </a:bodyPr>
          <a:lstStyle/>
          <a:p>
            <a:pPr>
              <a:lnSpc>
                <a:spcPct val="120000"/>
              </a:lnSpc>
              <a:buClr>
                <a:srgbClr val="000000"/>
              </a:buClr>
              <a:buSzPts val="3690"/>
            </a:pPr>
            <a:r>
              <a:rPr lang="en-US"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sym typeface="Helvetica Neue"/>
              </a:rPr>
              <a:t>…even if they are unlabeled!</a:t>
            </a:r>
            <a:endParaRPr sz="105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p:txBody>
      </p:sp>
      <p:grpSp>
        <p:nvGrpSpPr>
          <p:cNvPr id="220" name="Google Shape;220;p11"/>
          <p:cNvGrpSpPr/>
          <p:nvPr/>
        </p:nvGrpSpPr>
        <p:grpSpPr>
          <a:xfrm>
            <a:off x="6337214" y="6129586"/>
            <a:ext cx="2231941" cy="716093"/>
            <a:chOff x="-31750" y="-454368"/>
            <a:chExt cx="4463880" cy="1432178"/>
          </a:xfrm>
        </p:grpSpPr>
        <p:pic>
          <p:nvPicPr>
            <p:cNvPr id="221" name="Google Shape;221;p11" descr="Line Line"/>
            <p:cNvPicPr preferRelativeResize="0"/>
            <p:nvPr/>
          </p:nvPicPr>
          <p:blipFill rotWithShape="1">
            <a:blip r:embed="rId7">
              <a:alphaModFix/>
            </a:blip>
            <a:srcRect/>
            <a:stretch/>
          </p:blipFill>
          <p:spPr>
            <a:xfrm>
              <a:off x="-31750" y="165506"/>
              <a:ext cx="861350" cy="265195"/>
            </a:xfrm>
            <a:prstGeom prst="rect">
              <a:avLst/>
            </a:prstGeom>
            <a:noFill/>
            <a:ln>
              <a:noFill/>
            </a:ln>
          </p:spPr>
        </p:pic>
        <p:sp>
          <p:nvSpPr>
            <p:cNvPr id="222" name="Google Shape;222;p11"/>
            <p:cNvSpPr txBox="1"/>
            <p:nvPr/>
          </p:nvSpPr>
          <p:spPr>
            <a:xfrm>
              <a:off x="891624" y="-454368"/>
              <a:ext cx="3540506" cy="1432178"/>
            </a:xfrm>
            <a:prstGeom prst="rect">
              <a:avLst/>
            </a:prstGeom>
            <a:noFill/>
            <a:ln>
              <a:noFill/>
            </a:ln>
          </p:spPr>
          <p:txBody>
            <a:bodyPr spcFirstLastPara="1" wrap="square" lIns="25400" tIns="25400" rIns="25400" bIns="25400" anchor="ctr" anchorCtr="0">
              <a:spAutoFit/>
            </a:bodyPr>
            <a:lstStyle/>
            <a:p>
              <a:pPr>
                <a:lnSpc>
                  <a:spcPct val="120000"/>
                </a:lnSpc>
                <a:buClr>
                  <a:srgbClr val="EF7001"/>
                </a:buClr>
                <a:buSzPts val="2800"/>
              </a:pPr>
              <a:r>
                <a:rPr lang="en-US" b="1" dirty="0">
                  <a:solidFill>
                    <a:srgbClr val="EF7001"/>
                  </a:solidFill>
                  <a:latin typeface="Helvetica Neue"/>
                  <a:ea typeface="Helvetica Neue"/>
                  <a:cs typeface="Helvetica Neue"/>
                  <a:sym typeface="Helvetica Neue"/>
                </a:rPr>
                <a:t>unsupervised learning!</a:t>
              </a:r>
              <a:endParaRPr sz="1050" b="1" dirty="0"/>
            </a:p>
          </p:txBody>
        </p:sp>
      </p:grpSp>
      <p:grpSp>
        <p:nvGrpSpPr>
          <p:cNvPr id="223" name="Google Shape;223;p11"/>
          <p:cNvGrpSpPr/>
          <p:nvPr/>
        </p:nvGrpSpPr>
        <p:grpSpPr>
          <a:xfrm>
            <a:off x="433260" y="1444446"/>
            <a:ext cx="2497021" cy="3780886"/>
            <a:chOff x="0" y="0"/>
            <a:chExt cx="4994040" cy="7561770"/>
          </a:xfrm>
        </p:grpSpPr>
        <p:pic>
          <p:nvPicPr>
            <p:cNvPr id="224" name="Google Shape;224;p11" descr="Image"/>
            <p:cNvPicPr preferRelativeResize="0"/>
            <p:nvPr/>
          </p:nvPicPr>
          <p:blipFill rotWithShape="1">
            <a:blip r:embed="rId8">
              <a:alphaModFix/>
            </a:blip>
            <a:srcRect/>
            <a:stretch/>
          </p:blipFill>
          <p:spPr>
            <a:xfrm>
              <a:off x="2090186" y="2141481"/>
              <a:ext cx="1483550" cy="5420289"/>
            </a:xfrm>
            <a:prstGeom prst="rect">
              <a:avLst/>
            </a:prstGeom>
            <a:noFill/>
            <a:ln>
              <a:noFill/>
            </a:ln>
          </p:spPr>
        </p:pic>
        <p:sp>
          <p:nvSpPr>
            <p:cNvPr id="225" name="Google Shape;225;p11"/>
            <p:cNvSpPr txBox="1"/>
            <p:nvPr/>
          </p:nvSpPr>
          <p:spPr>
            <a:xfrm>
              <a:off x="0" y="0"/>
              <a:ext cx="4994040" cy="1962781"/>
            </a:xfrm>
            <a:prstGeom prst="rect">
              <a:avLst/>
            </a:prstGeom>
            <a:noFill/>
            <a:ln>
              <a:noFill/>
            </a:ln>
          </p:spPr>
          <p:txBody>
            <a:bodyPr spcFirstLastPara="1" wrap="square" lIns="25400" tIns="25400" rIns="25400" bIns="25400" anchor="ctr" anchorCtr="0">
              <a:noAutofit/>
            </a:bodyPr>
            <a:lstStyle/>
            <a:p>
              <a:pPr algn="ctr">
                <a:buClr>
                  <a:srgbClr val="000000"/>
                </a:buClr>
                <a:buSzPts val="4000"/>
              </a:pPr>
              <a:r>
                <a:rPr lang="en-US" sz="2000">
                  <a:solidFill>
                    <a:srgbClr val="000000"/>
                  </a:solidFill>
                  <a:latin typeface="Comic Sans MS"/>
                  <a:ea typeface="Comic Sans MS"/>
                  <a:cs typeface="Comic Sans MS"/>
                  <a:sym typeface="Comic Sans MS"/>
                </a:rPr>
                <a:t>how do we find the clusters?</a:t>
              </a:r>
              <a:endParaRPr sz="900"/>
            </a:p>
          </p:txBody>
        </p:sp>
      </p:grpSp>
      <p:sp>
        <p:nvSpPr>
          <p:cNvPr id="2" name="Google Shape;153;p10">
            <a:extLst>
              <a:ext uri="{FF2B5EF4-FFF2-40B4-BE49-F238E27FC236}">
                <a16:creationId xmlns:a16="http://schemas.microsoft.com/office/drawing/2014/main" id="{EB766C54-B008-9AE0-5E4D-848B4D79E758}"/>
              </a:ext>
            </a:extLst>
          </p:cNvPr>
          <p:cNvSpPr txBox="1">
            <a:spLocks noGrp="1"/>
          </p:cNvSpPr>
          <p:nvPr>
            <p:ph type="title"/>
          </p:nvPr>
        </p:nvSpPr>
        <p:spPr>
          <a:xfrm>
            <a:off x="499179" y="221745"/>
            <a:ext cx="10363201" cy="1362076"/>
          </a:xfrm>
          <a:prstGeom prst="rect">
            <a:avLst/>
          </a:prstGeom>
          <a:noFill/>
          <a:ln>
            <a:noFill/>
          </a:ln>
        </p:spPr>
        <p:txBody>
          <a:bodyPr spcFirstLastPara="1" vert="horz" wrap="square" lIns="45713" tIns="45713" rIns="45713" bIns="45713" rtlCol="0" anchor="t" anchorCtr="0">
            <a:normAutofit/>
          </a:bodyPr>
          <a:lstStyle/>
          <a:p>
            <a:r>
              <a:rPr lang="en-US" sz="4000" b="1" dirty="0">
                <a:solidFill>
                  <a:srgbClr val="002060"/>
                </a:solidFill>
                <a:latin typeface="Helvetica Neue" panose="020B0604020202020204" charset="0"/>
              </a:rPr>
              <a:t>K-means clustering</a:t>
            </a:r>
            <a:endParaRPr sz="4000" b="1" dirty="0">
              <a:solidFill>
                <a:srgbClr val="002060"/>
              </a:solidFill>
              <a:latin typeface="Helvetica Neue" panose="020B06040202020202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12"/>
                                        </p:tgtEl>
                                      </p:cBhvr>
                                    </p:animEffect>
                                    <p:set>
                                      <p:cBhvr>
                                        <p:cTn id="27" dur="1" fill="hold">
                                          <p:stCondLst>
                                            <p:cond delay="500"/>
                                          </p:stCondLst>
                                        </p:cTn>
                                        <p:tgtEl>
                                          <p:spTgt spid="212"/>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06"/>
                                        </p:tgtEl>
                                      </p:cBhvr>
                                    </p:animEffect>
                                    <p:set>
                                      <p:cBhvr>
                                        <p:cTn id="31" dur="1" fill="hold">
                                          <p:stCondLst>
                                            <p:cond delay="500"/>
                                          </p:stCondLst>
                                        </p:cTn>
                                        <p:tgtEl>
                                          <p:spTgt spid="206"/>
                                        </p:tgtEl>
                                        <p:attrNameLst>
                                          <p:attrName>style.visibility</p:attrName>
                                        </p:attrNameLst>
                                      </p:cBhvr>
                                      <p:to>
                                        <p:strVal val="hidden"/>
                                      </p:to>
                                    </p:set>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500"/>
                                        <p:tgtEl>
                                          <p:spTgt spid="209"/>
                                        </p:tgtEl>
                                      </p:cBhvr>
                                    </p:animEffect>
                                    <p:set>
                                      <p:cBhvr>
                                        <p:cTn id="35" dur="1" fill="hold">
                                          <p:stCondLst>
                                            <p:cond delay="500"/>
                                          </p:stCondLst>
                                        </p:cTn>
                                        <p:tgtEl>
                                          <p:spTgt spid="209"/>
                                        </p:tgtEl>
                                        <p:attrNameLst>
                                          <p:attrName>style.visibility</p:attrName>
                                        </p:attrNameLst>
                                      </p:cBhvr>
                                      <p:to>
                                        <p:strVal val="hidden"/>
                                      </p:to>
                                    </p:set>
                                  </p:childTnLst>
                                </p:cTn>
                              </p:par>
                            </p:childTnLst>
                          </p:cTn>
                        </p:par>
                        <p:par>
                          <p:cTn id="36" fill="hold">
                            <p:stCondLst>
                              <p:cond delay="1500"/>
                            </p:stCondLst>
                            <p:childTnLst>
                              <p:par>
                                <p:cTn id="37" presetID="10" presetClass="exit" presetSubtype="0" fill="hold" nodeType="afterEffect">
                                  <p:stCondLst>
                                    <p:cond delay="0"/>
                                  </p:stCondLst>
                                  <p:childTnLst>
                                    <p:animEffect transition="out" filter="fade">
                                      <p:cBhvr>
                                        <p:cTn id="38" dur="500"/>
                                        <p:tgtEl>
                                          <p:spTgt spid="215"/>
                                        </p:tgtEl>
                                      </p:cBhvr>
                                    </p:animEffect>
                                    <p:set>
                                      <p:cBhvr>
                                        <p:cTn id="39" dur="1" fill="hold">
                                          <p:stCondLst>
                                            <p:cond delay="500"/>
                                          </p:stCondLst>
                                        </p:cTn>
                                        <p:tgtEl>
                                          <p:spTgt spid="2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cxnSp>
        <p:nvCxnSpPr>
          <p:cNvPr id="230" name="Google Shape;230;p12"/>
          <p:cNvCxnSpPr/>
          <p:nvPr/>
        </p:nvCxnSpPr>
        <p:spPr>
          <a:xfrm rot="10800000" flipH="1">
            <a:off x="3378494" y="798909"/>
            <a:ext cx="1" cy="5165247"/>
          </a:xfrm>
          <a:prstGeom prst="straightConnector1">
            <a:avLst/>
          </a:prstGeom>
          <a:noFill/>
          <a:ln w="38100" cap="flat" cmpd="sng">
            <a:solidFill>
              <a:srgbClr val="D5D5D5"/>
            </a:solidFill>
            <a:prstDash val="solid"/>
            <a:miter lim="400000"/>
            <a:headEnd type="none" w="sm" len="sm"/>
            <a:tailEnd type="none" w="sm" len="sm"/>
          </a:ln>
        </p:spPr>
      </p:cxnSp>
      <p:cxnSp>
        <p:nvCxnSpPr>
          <p:cNvPr id="231" name="Google Shape;231;p12"/>
          <p:cNvCxnSpPr/>
          <p:nvPr/>
        </p:nvCxnSpPr>
        <p:spPr>
          <a:xfrm rot="10800000">
            <a:off x="2915265" y="5592970"/>
            <a:ext cx="6598167" cy="1"/>
          </a:xfrm>
          <a:prstGeom prst="straightConnector1">
            <a:avLst/>
          </a:prstGeom>
          <a:noFill/>
          <a:ln w="38100" cap="flat" cmpd="sng">
            <a:solidFill>
              <a:srgbClr val="D5D5D5"/>
            </a:solidFill>
            <a:prstDash val="solid"/>
            <a:miter lim="400000"/>
            <a:headEnd type="none" w="sm" len="sm"/>
            <a:tailEnd type="none" w="sm" len="sm"/>
          </a:ln>
        </p:spPr>
      </p:cxnSp>
      <p:sp>
        <p:nvSpPr>
          <p:cNvPr id="232" name="Google Shape;232;p12"/>
          <p:cNvSpPr/>
          <p:nvPr/>
        </p:nvSpPr>
        <p:spPr>
          <a:xfrm>
            <a:off x="3788247" y="515712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3" name="Google Shape;233;p12"/>
          <p:cNvSpPr/>
          <p:nvPr/>
        </p:nvSpPr>
        <p:spPr>
          <a:xfrm>
            <a:off x="4349694" y="515712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4" name="Google Shape;234;p12"/>
          <p:cNvSpPr/>
          <p:nvPr/>
        </p:nvSpPr>
        <p:spPr>
          <a:xfrm>
            <a:off x="4068971" y="4469354"/>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5" name="Google Shape;235;p12"/>
          <p:cNvSpPr/>
          <p:nvPr/>
        </p:nvSpPr>
        <p:spPr>
          <a:xfrm>
            <a:off x="4068971" y="504483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6" name="Google Shape;236;p12"/>
          <p:cNvSpPr/>
          <p:nvPr/>
        </p:nvSpPr>
        <p:spPr>
          <a:xfrm>
            <a:off x="3773383" y="470916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7" name="Google Shape;237;p12"/>
          <p:cNvSpPr/>
          <p:nvPr/>
        </p:nvSpPr>
        <p:spPr>
          <a:xfrm>
            <a:off x="4124701" y="475709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8" name="Google Shape;238;p12"/>
          <p:cNvSpPr/>
          <p:nvPr/>
        </p:nvSpPr>
        <p:spPr>
          <a:xfrm>
            <a:off x="4476019" y="4813240"/>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39" name="Google Shape;239;p12"/>
          <p:cNvSpPr txBox="1"/>
          <p:nvPr/>
        </p:nvSpPr>
        <p:spPr>
          <a:xfrm>
            <a:off x="2676726" y="853676"/>
            <a:ext cx="665989" cy="242575"/>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Comfort</a:t>
            </a:r>
            <a:endParaRPr sz="900"/>
          </a:p>
        </p:txBody>
      </p:sp>
      <p:sp>
        <p:nvSpPr>
          <p:cNvPr id="240" name="Google Shape;240;p12"/>
          <p:cNvSpPr txBox="1"/>
          <p:nvPr/>
        </p:nvSpPr>
        <p:spPr>
          <a:xfrm>
            <a:off x="8869813" y="5837370"/>
            <a:ext cx="645462" cy="242576"/>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Fashion</a:t>
            </a:r>
            <a:endParaRPr sz="900"/>
          </a:p>
        </p:txBody>
      </p:sp>
      <p:sp>
        <p:nvSpPr>
          <p:cNvPr id="241" name="Google Shape;241;p12"/>
          <p:cNvSpPr/>
          <p:nvPr/>
        </p:nvSpPr>
        <p:spPr>
          <a:xfrm>
            <a:off x="5173350" y="165837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2" name="Google Shape;242;p12"/>
          <p:cNvSpPr/>
          <p:nvPr/>
        </p:nvSpPr>
        <p:spPr>
          <a:xfrm>
            <a:off x="5734796" y="165837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3" name="Google Shape;243;p12"/>
          <p:cNvSpPr/>
          <p:nvPr/>
        </p:nvSpPr>
        <p:spPr>
          <a:xfrm>
            <a:off x="6177362" y="970605"/>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4" name="Google Shape;244;p12"/>
          <p:cNvSpPr/>
          <p:nvPr/>
        </p:nvSpPr>
        <p:spPr>
          <a:xfrm>
            <a:off x="5454074" y="1546088"/>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5" name="Google Shape;245;p12"/>
          <p:cNvSpPr/>
          <p:nvPr/>
        </p:nvSpPr>
        <p:spPr>
          <a:xfrm>
            <a:off x="6320034" y="1895844"/>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6" name="Google Shape;246;p12"/>
          <p:cNvSpPr/>
          <p:nvPr/>
        </p:nvSpPr>
        <p:spPr>
          <a:xfrm>
            <a:off x="5734796" y="970605"/>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7" name="Google Shape;247;p12"/>
          <p:cNvSpPr/>
          <p:nvPr/>
        </p:nvSpPr>
        <p:spPr>
          <a:xfrm>
            <a:off x="5861122" y="1314491"/>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8" name="Google Shape;248;p12"/>
          <p:cNvSpPr/>
          <p:nvPr/>
        </p:nvSpPr>
        <p:spPr>
          <a:xfrm>
            <a:off x="8315509" y="124899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49" name="Google Shape;249;p12"/>
          <p:cNvSpPr/>
          <p:nvPr/>
        </p:nvSpPr>
        <p:spPr>
          <a:xfrm>
            <a:off x="8596232" y="1592882"/>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0" name="Google Shape;250;p12"/>
          <p:cNvSpPr/>
          <p:nvPr/>
        </p:nvSpPr>
        <p:spPr>
          <a:xfrm>
            <a:off x="9018318" y="905110"/>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1" name="Google Shape;251;p12"/>
          <p:cNvSpPr/>
          <p:nvPr/>
        </p:nvSpPr>
        <p:spPr>
          <a:xfrm>
            <a:off x="8315509" y="778055"/>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2" name="Google Shape;252;p12"/>
          <p:cNvSpPr/>
          <p:nvPr/>
        </p:nvSpPr>
        <p:spPr>
          <a:xfrm>
            <a:off x="9018318" y="1592882"/>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3" name="Google Shape;253;p12"/>
          <p:cNvSpPr/>
          <p:nvPr/>
        </p:nvSpPr>
        <p:spPr>
          <a:xfrm>
            <a:off x="8596232" y="905110"/>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4" name="Google Shape;254;p12"/>
          <p:cNvSpPr/>
          <p:nvPr/>
        </p:nvSpPr>
        <p:spPr>
          <a:xfrm>
            <a:off x="8722557" y="124899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5" name="Google Shape;255;p12"/>
          <p:cNvSpPr/>
          <p:nvPr/>
        </p:nvSpPr>
        <p:spPr>
          <a:xfrm>
            <a:off x="8486591" y="3973238"/>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6" name="Google Shape;256;p12"/>
          <p:cNvSpPr/>
          <p:nvPr/>
        </p:nvSpPr>
        <p:spPr>
          <a:xfrm>
            <a:off x="9048038" y="3973238"/>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7" name="Google Shape;257;p12"/>
          <p:cNvSpPr/>
          <p:nvPr/>
        </p:nvSpPr>
        <p:spPr>
          <a:xfrm>
            <a:off x="8947636" y="3502140"/>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8" name="Google Shape;258;p12"/>
          <p:cNvSpPr/>
          <p:nvPr/>
        </p:nvSpPr>
        <p:spPr>
          <a:xfrm>
            <a:off x="8947636" y="3031043"/>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59" name="Google Shape;259;p12"/>
          <p:cNvSpPr/>
          <p:nvPr/>
        </p:nvSpPr>
        <p:spPr>
          <a:xfrm>
            <a:off x="8252758" y="335205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0" name="Google Shape;260;p12"/>
          <p:cNvSpPr/>
          <p:nvPr/>
        </p:nvSpPr>
        <p:spPr>
          <a:xfrm>
            <a:off x="8583681" y="309472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1" name="Google Shape;261;p12"/>
          <p:cNvSpPr/>
          <p:nvPr/>
        </p:nvSpPr>
        <p:spPr>
          <a:xfrm>
            <a:off x="8666914" y="3654453"/>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2" name="Google Shape;262;p12"/>
          <p:cNvSpPr/>
          <p:nvPr/>
        </p:nvSpPr>
        <p:spPr>
          <a:xfrm>
            <a:off x="6566419" y="449198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3" name="Google Shape;263;p12"/>
          <p:cNvSpPr/>
          <p:nvPr/>
        </p:nvSpPr>
        <p:spPr>
          <a:xfrm>
            <a:off x="7227739" y="3454490"/>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4" name="Google Shape;264;p12"/>
          <p:cNvSpPr/>
          <p:nvPr/>
        </p:nvSpPr>
        <p:spPr>
          <a:xfrm>
            <a:off x="7382178" y="4491986"/>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5" name="Google Shape;265;p12"/>
          <p:cNvSpPr/>
          <p:nvPr/>
        </p:nvSpPr>
        <p:spPr>
          <a:xfrm>
            <a:off x="6407886" y="402550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6" name="Google Shape;266;p12"/>
          <p:cNvSpPr/>
          <p:nvPr/>
        </p:nvSpPr>
        <p:spPr>
          <a:xfrm>
            <a:off x="5951277" y="3709111"/>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7" name="Google Shape;267;p12"/>
          <p:cNvSpPr/>
          <p:nvPr/>
        </p:nvSpPr>
        <p:spPr>
          <a:xfrm>
            <a:off x="6566419" y="3559028"/>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8" name="Google Shape;268;p12"/>
          <p:cNvSpPr/>
          <p:nvPr/>
        </p:nvSpPr>
        <p:spPr>
          <a:xfrm>
            <a:off x="6924435" y="402550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69" name="Google Shape;269;p12"/>
          <p:cNvSpPr/>
          <p:nvPr/>
        </p:nvSpPr>
        <p:spPr>
          <a:xfrm>
            <a:off x="4068971" y="2990189"/>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0" name="Google Shape;270;p12"/>
          <p:cNvSpPr/>
          <p:nvPr/>
        </p:nvSpPr>
        <p:spPr>
          <a:xfrm>
            <a:off x="4630417" y="2990189"/>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1" name="Google Shape;271;p12"/>
          <p:cNvSpPr/>
          <p:nvPr/>
        </p:nvSpPr>
        <p:spPr>
          <a:xfrm>
            <a:off x="4068971" y="2625249"/>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2" name="Google Shape;272;p12"/>
          <p:cNvSpPr/>
          <p:nvPr/>
        </p:nvSpPr>
        <p:spPr>
          <a:xfrm>
            <a:off x="4349694" y="2877900"/>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3" name="Google Shape;273;p12"/>
          <p:cNvSpPr/>
          <p:nvPr/>
        </p:nvSpPr>
        <p:spPr>
          <a:xfrm>
            <a:off x="4237600" y="2260309"/>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4" name="Google Shape;274;p12"/>
          <p:cNvSpPr/>
          <p:nvPr/>
        </p:nvSpPr>
        <p:spPr>
          <a:xfrm>
            <a:off x="4630417" y="2302417"/>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5" name="Google Shape;275;p12"/>
          <p:cNvSpPr/>
          <p:nvPr/>
        </p:nvSpPr>
        <p:spPr>
          <a:xfrm>
            <a:off x="4349694" y="3247519"/>
            <a:ext cx="174740" cy="174740"/>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6" name="Google Shape;276;p12"/>
          <p:cNvSpPr txBox="1"/>
          <p:nvPr/>
        </p:nvSpPr>
        <p:spPr>
          <a:xfrm>
            <a:off x="285252" y="2385914"/>
            <a:ext cx="2803837" cy="1897955"/>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1. pick a K-number of clusters</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2. randomly pick a series of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centroids</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3. assign each particle to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closest to it</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277" name="Google Shape;277;p12"/>
          <p:cNvSpPr txBox="1"/>
          <p:nvPr/>
        </p:nvSpPr>
        <p:spPr>
          <a:xfrm>
            <a:off x="9166374" y="5264250"/>
            <a:ext cx="320803" cy="235962"/>
          </a:xfrm>
          <a:prstGeom prst="rect">
            <a:avLst/>
          </a:prstGeom>
          <a:noFill/>
          <a:ln>
            <a:noFill/>
          </a:ln>
        </p:spPr>
        <p:txBody>
          <a:bodyPr spcFirstLastPara="1" wrap="square" lIns="25400" tIns="25400" rIns="25400" bIns="25400" anchor="ctr" anchorCtr="0">
            <a:spAutoFit/>
          </a:bodyPr>
          <a:lstStyle/>
          <a:p>
            <a:pPr>
              <a:buClr>
                <a:srgbClr val="EF7001"/>
              </a:buClr>
              <a:buSzPts val="2400"/>
            </a:pPr>
            <a:r>
              <a:rPr lang="en-US" sz="1200" b="1">
                <a:solidFill>
                  <a:srgbClr val="EF7001"/>
                </a:solidFill>
                <a:latin typeface="Helvetica Neue"/>
                <a:ea typeface="Helvetica Neue"/>
                <a:cs typeface="Helvetica Neue"/>
                <a:sym typeface="Helvetica Neue"/>
              </a:rPr>
              <a:t>k=6</a:t>
            </a:r>
            <a:endParaRPr sz="900"/>
          </a:p>
        </p:txBody>
      </p:sp>
      <p:sp>
        <p:nvSpPr>
          <p:cNvPr id="278" name="Google Shape;278;p12"/>
          <p:cNvSpPr/>
          <p:nvPr/>
        </p:nvSpPr>
        <p:spPr>
          <a:xfrm>
            <a:off x="6346484" y="2904349"/>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6FFDE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79" name="Google Shape;279;p12"/>
          <p:cNvSpPr/>
          <p:nvPr/>
        </p:nvSpPr>
        <p:spPr>
          <a:xfrm>
            <a:off x="7639122" y="3999688"/>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F94C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80" name="Google Shape;280;p12"/>
          <p:cNvSpPr/>
          <p:nvPr/>
        </p:nvSpPr>
        <p:spPr>
          <a:xfrm>
            <a:off x="8159381" y="2388626"/>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EF56"/>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81" name="Google Shape;281;p12"/>
          <p:cNvSpPr/>
          <p:nvPr/>
        </p:nvSpPr>
        <p:spPr>
          <a:xfrm>
            <a:off x="7753865" y="2904349"/>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87F84D"/>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82" name="Google Shape;282;p12"/>
          <p:cNvSpPr/>
          <p:nvPr/>
        </p:nvSpPr>
        <p:spPr>
          <a:xfrm>
            <a:off x="7254189" y="1340941"/>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958C"/>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83" name="Google Shape;283;p12"/>
          <p:cNvSpPr/>
          <p:nvPr/>
        </p:nvSpPr>
        <p:spPr>
          <a:xfrm>
            <a:off x="4376143" y="1572538"/>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55C1FF"/>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2"/>
                                        </p:tgtEl>
                                        <p:attrNameLst>
                                          <p:attrName>style.visibility</p:attrName>
                                        </p:attrNameLst>
                                      </p:cBhvr>
                                      <p:to>
                                        <p:strVal val="visible"/>
                                      </p:to>
                                    </p:set>
                                  </p:childTnLst>
                                </p:cTn>
                              </p:par>
                              <p:par>
                                <p:cTn id="23" presetID="1" presetClass="entr" presetSubtype="0" fill="hold" nodeType="withEffect">
                                  <p:stCondLst>
                                    <p:cond delay="50"/>
                                  </p:stCondLst>
                                  <p:childTnLst>
                                    <p:set>
                                      <p:cBhvr>
                                        <p:cTn id="24" dur="1" fill="hold">
                                          <p:stCondLst>
                                            <p:cond delay="0"/>
                                          </p:stCondLst>
                                        </p:cTn>
                                        <p:tgtEl>
                                          <p:spTgt spid="280"/>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
                                  </p:stCondLst>
                                  <p:childTnLst>
                                    <p:set>
                                      <p:cBhvr>
                                        <p:cTn id="27" dur="1" fill="hold">
                                          <p:stCondLst>
                                            <p:cond delay="0"/>
                                          </p:stCondLst>
                                        </p:cTn>
                                        <p:tgtEl>
                                          <p:spTgt spid="27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
                                  </p:stCondLst>
                                  <p:childTnLst>
                                    <p:set>
                                      <p:cBhvr>
                                        <p:cTn id="30" dur="1" fill="hold">
                                          <p:stCondLst>
                                            <p:cond delay="0"/>
                                          </p:stCondLst>
                                        </p:cTn>
                                        <p:tgtEl>
                                          <p:spTgt spid="28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
                                  </p:stCondLst>
                                  <p:childTnLst>
                                    <p:set>
                                      <p:cBhvr>
                                        <p:cTn id="33" dur="1" fill="hold">
                                          <p:stCondLst>
                                            <p:cond delay="0"/>
                                          </p:stCondLst>
                                        </p:cTn>
                                        <p:tgtEl>
                                          <p:spTgt spid="28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50"/>
                                  </p:stCondLst>
                                  <p:childTnLst>
                                    <p:set>
                                      <p:cBhvr>
                                        <p:cTn id="36"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cxnSp>
        <p:nvCxnSpPr>
          <p:cNvPr id="288" name="Google Shape;288;p13"/>
          <p:cNvCxnSpPr/>
          <p:nvPr/>
        </p:nvCxnSpPr>
        <p:spPr>
          <a:xfrm rot="10800000" flipH="1">
            <a:off x="3378494" y="798909"/>
            <a:ext cx="1" cy="5165247"/>
          </a:xfrm>
          <a:prstGeom prst="straightConnector1">
            <a:avLst/>
          </a:prstGeom>
          <a:noFill/>
          <a:ln w="38100" cap="flat" cmpd="sng">
            <a:solidFill>
              <a:srgbClr val="D5D5D5"/>
            </a:solidFill>
            <a:prstDash val="solid"/>
            <a:miter lim="400000"/>
            <a:headEnd type="none" w="sm" len="sm"/>
            <a:tailEnd type="none" w="sm" len="sm"/>
          </a:ln>
        </p:spPr>
      </p:cxnSp>
      <p:cxnSp>
        <p:nvCxnSpPr>
          <p:cNvPr id="289" name="Google Shape;289;p13"/>
          <p:cNvCxnSpPr/>
          <p:nvPr/>
        </p:nvCxnSpPr>
        <p:spPr>
          <a:xfrm rot="10800000">
            <a:off x="2915265" y="5592970"/>
            <a:ext cx="6598167" cy="1"/>
          </a:xfrm>
          <a:prstGeom prst="straightConnector1">
            <a:avLst/>
          </a:prstGeom>
          <a:noFill/>
          <a:ln w="38100" cap="flat" cmpd="sng">
            <a:solidFill>
              <a:srgbClr val="D5D5D5"/>
            </a:solidFill>
            <a:prstDash val="solid"/>
            <a:miter lim="400000"/>
            <a:headEnd type="none" w="sm" len="sm"/>
            <a:tailEnd type="none" w="sm" len="sm"/>
          </a:ln>
        </p:spPr>
      </p:cxnSp>
      <p:sp>
        <p:nvSpPr>
          <p:cNvPr id="290" name="Google Shape;290;p13"/>
          <p:cNvSpPr/>
          <p:nvPr/>
        </p:nvSpPr>
        <p:spPr>
          <a:xfrm>
            <a:off x="3788247" y="515712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1" name="Google Shape;291;p13"/>
          <p:cNvSpPr/>
          <p:nvPr/>
        </p:nvSpPr>
        <p:spPr>
          <a:xfrm>
            <a:off x="4349694" y="515712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2" name="Google Shape;292;p13"/>
          <p:cNvSpPr/>
          <p:nvPr/>
        </p:nvSpPr>
        <p:spPr>
          <a:xfrm>
            <a:off x="4068971" y="4469354"/>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3" name="Google Shape;293;p13"/>
          <p:cNvSpPr/>
          <p:nvPr/>
        </p:nvSpPr>
        <p:spPr>
          <a:xfrm>
            <a:off x="4068971" y="5044837"/>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4" name="Google Shape;294;p13"/>
          <p:cNvSpPr/>
          <p:nvPr/>
        </p:nvSpPr>
        <p:spPr>
          <a:xfrm>
            <a:off x="3773383" y="470916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5" name="Google Shape;295;p13"/>
          <p:cNvSpPr/>
          <p:nvPr/>
        </p:nvSpPr>
        <p:spPr>
          <a:xfrm>
            <a:off x="4124701" y="475709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6" name="Google Shape;296;p13"/>
          <p:cNvSpPr/>
          <p:nvPr/>
        </p:nvSpPr>
        <p:spPr>
          <a:xfrm>
            <a:off x="4476019" y="4813240"/>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97" name="Google Shape;297;p13"/>
          <p:cNvSpPr txBox="1"/>
          <p:nvPr/>
        </p:nvSpPr>
        <p:spPr>
          <a:xfrm>
            <a:off x="2676726" y="853676"/>
            <a:ext cx="665989" cy="242575"/>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Comfort</a:t>
            </a:r>
            <a:endParaRPr sz="900"/>
          </a:p>
        </p:txBody>
      </p:sp>
      <p:sp>
        <p:nvSpPr>
          <p:cNvPr id="298" name="Google Shape;298;p13"/>
          <p:cNvSpPr txBox="1"/>
          <p:nvPr/>
        </p:nvSpPr>
        <p:spPr>
          <a:xfrm>
            <a:off x="8869813" y="5837370"/>
            <a:ext cx="645462" cy="242576"/>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Fashion</a:t>
            </a:r>
            <a:endParaRPr sz="900"/>
          </a:p>
        </p:txBody>
      </p:sp>
      <p:sp>
        <p:nvSpPr>
          <p:cNvPr id="299" name="Google Shape;299;p13"/>
          <p:cNvSpPr/>
          <p:nvPr/>
        </p:nvSpPr>
        <p:spPr>
          <a:xfrm>
            <a:off x="5173350" y="165837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0" name="Google Shape;300;p13"/>
          <p:cNvSpPr/>
          <p:nvPr/>
        </p:nvSpPr>
        <p:spPr>
          <a:xfrm>
            <a:off x="5734796" y="165837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1" name="Google Shape;301;p13"/>
          <p:cNvSpPr/>
          <p:nvPr/>
        </p:nvSpPr>
        <p:spPr>
          <a:xfrm>
            <a:off x="6177362" y="970605"/>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2" name="Google Shape;302;p13"/>
          <p:cNvSpPr/>
          <p:nvPr/>
        </p:nvSpPr>
        <p:spPr>
          <a:xfrm>
            <a:off x="5454074" y="1546088"/>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3" name="Google Shape;303;p13"/>
          <p:cNvSpPr/>
          <p:nvPr/>
        </p:nvSpPr>
        <p:spPr>
          <a:xfrm>
            <a:off x="6320034" y="1895844"/>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4" name="Google Shape;304;p13"/>
          <p:cNvSpPr/>
          <p:nvPr/>
        </p:nvSpPr>
        <p:spPr>
          <a:xfrm>
            <a:off x="5734796" y="970605"/>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5" name="Google Shape;305;p13"/>
          <p:cNvSpPr/>
          <p:nvPr/>
        </p:nvSpPr>
        <p:spPr>
          <a:xfrm>
            <a:off x="5861122" y="1314491"/>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6" name="Google Shape;306;p13"/>
          <p:cNvSpPr/>
          <p:nvPr/>
        </p:nvSpPr>
        <p:spPr>
          <a:xfrm>
            <a:off x="8315509" y="1248996"/>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7" name="Google Shape;307;p13"/>
          <p:cNvSpPr/>
          <p:nvPr/>
        </p:nvSpPr>
        <p:spPr>
          <a:xfrm>
            <a:off x="8596232" y="1592882"/>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8" name="Google Shape;308;p13"/>
          <p:cNvSpPr/>
          <p:nvPr/>
        </p:nvSpPr>
        <p:spPr>
          <a:xfrm>
            <a:off x="9018318" y="905110"/>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09" name="Google Shape;309;p13"/>
          <p:cNvSpPr/>
          <p:nvPr/>
        </p:nvSpPr>
        <p:spPr>
          <a:xfrm>
            <a:off x="8315509" y="778055"/>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0" name="Google Shape;310;p13"/>
          <p:cNvSpPr/>
          <p:nvPr/>
        </p:nvSpPr>
        <p:spPr>
          <a:xfrm>
            <a:off x="9018318" y="1592882"/>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1" name="Google Shape;311;p13"/>
          <p:cNvSpPr/>
          <p:nvPr/>
        </p:nvSpPr>
        <p:spPr>
          <a:xfrm>
            <a:off x="8596232" y="905110"/>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2" name="Google Shape;312;p13"/>
          <p:cNvSpPr/>
          <p:nvPr/>
        </p:nvSpPr>
        <p:spPr>
          <a:xfrm>
            <a:off x="8722557" y="1248996"/>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3" name="Google Shape;313;p13"/>
          <p:cNvSpPr/>
          <p:nvPr/>
        </p:nvSpPr>
        <p:spPr>
          <a:xfrm>
            <a:off x="8486591" y="3973238"/>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4" name="Google Shape;314;p13"/>
          <p:cNvSpPr/>
          <p:nvPr/>
        </p:nvSpPr>
        <p:spPr>
          <a:xfrm>
            <a:off x="9048038" y="3973238"/>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5" name="Google Shape;315;p13"/>
          <p:cNvSpPr/>
          <p:nvPr/>
        </p:nvSpPr>
        <p:spPr>
          <a:xfrm>
            <a:off x="8947636" y="3502140"/>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6" name="Google Shape;316;p13"/>
          <p:cNvSpPr/>
          <p:nvPr/>
        </p:nvSpPr>
        <p:spPr>
          <a:xfrm>
            <a:off x="8947636" y="3031043"/>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7" name="Google Shape;317;p13"/>
          <p:cNvSpPr/>
          <p:nvPr/>
        </p:nvSpPr>
        <p:spPr>
          <a:xfrm>
            <a:off x="8252758" y="3352057"/>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8" name="Google Shape;318;p13"/>
          <p:cNvSpPr/>
          <p:nvPr/>
        </p:nvSpPr>
        <p:spPr>
          <a:xfrm>
            <a:off x="8583681" y="3094727"/>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19" name="Google Shape;319;p13"/>
          <p:cNvSpPr/>
          <p:nvPr/>
        </p:nvSpPr>
        <p:spPr>
          <a:xfrm>
            <a:off x="8666914" y="3654453"/>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0" name="Google Shape;320;p13"/>
          <p:cNvSpPr/>
          <p:nvPr/>
        </p:nvSpPr>
        <p:spPr>
          <a:xfrm>
            <a:off x="6566419"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1" name="Google Shape;321;p13"/>
          <p:cNvSpPr/>
          <p:nvPr/>
        </p:nvSpPr>
        <p:spPr>
          <a:xfrm>
            <a:off x="7227739" y="3454490"/>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2" name="Google Shape;322;p13"/>
          <p:cNvSpPr/>
          <p:nvPr/>
        </p:nvSpPr>
        <p:spPr>
          <a:xfrm>
            <a:off x="7382178"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3" name="Google Shape;323;p13"/>
          <p:cNvSpPr/>
          <p:nvPr/>
        </p:nvSpPr>
        <p:spPr>
          <a:xfrm>
            <a:off x="6407886"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4" name="Google Shape;324;p13"/>
          <p:cNvSpPr/>
          <p:nvPr/>
        </p:nvSpPr>
        <p:spPr>
          <a:xfrm>
            <a:off x="5951277" y="3709111"/>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5" name="Google Shape;325;p13"/>
          <p:cNvSpPr/>
          <p:nvPr/>
        </p:nvSpPr>
        <p:spPr>
          <a:xfrm>
            <a:off x="6566419" y="3559028"/>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6" name="Google Shape;326;p13"/>
          <p:cNvSpPr/>
          <p:nvPr/>
        </p:nvSpPr>
        <p:spPr>
          <a:xfrm>
            <a:off x="6924435"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7" name="Google Shape;327;p13"/>
          <p:cNvSpPr/>
          <p:nvPr/>
        </p:nvSpPr>
        <p:spPr>
          <a:xfrm>
            <a:off x="4068971" y="299018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8" name="Google Shape;328;p13"/>
          <p:cNvSpPr/>
          <p:nvPr/>
        </p:nvSpPr>
        <p:spPr>
          <a:xfrm>
            <a:off x="4630417" y="299018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29" name="Google Shape;329;p13"/>
          <p:cNvSpPr/>
          <p:nvPr/>
        </p:nvSpPr>
        <p:spPr>
          <a:xfrm>
            <a:off x="4068971" y="262524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0" name="Google Shape;330;p13"/>
          <p:cNvSpPr/>
          <p:nvPr/>
        </p:nvSpPr>
        <p:spPr>
          <a:xfrm>
            <a:off x="4349694" y="2877900"/>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1" name="Google Shape;331;p13"/>
          <p:cNvSpPr/>
          <p:nvPr/>
        </p:nvSpPr>
        <p:spPr>
          <a:xfrm>
            <a:off x="4237600" y="226030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2" name="Google Shape;332;p13"/>
          <p:cNvSpPr/>
          <p:nvPr/>
        </p:nvSpPr>
        <p:spPr>
          <a:xfrm>
            <a:off x="4630417" y="230241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3" name="Google Shape;333;p13"/>
          <p:cNvSpPr/>
          <p:nvPr/>
        </p:nvSpPr>
        <p:spPr>
          <a:xfrm>
            <a:off x="4349694" y="324751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5" name="Google Shape;335;p13"/>
          <p:cNvSpPr txBox="1"/>
          <p:nvPr/>
        </p:nvSpPr>
        <p:spPr>
          <a:xfrm>
            <a:off x="9166374" y="5264250"/>
            <a:ext cx="320803" cy="235962"/>
          </a:xfrm>
          <a:prstGeom prst="rect">
            <a:avLst/>
          </a:prstGeom>
          <a:noFill/>
          <a:ln>
            <a:noFill/>
          </a:ln>
        </p:spPr>
        <p:txBody>
          <a:bodyPr spcFirstLastPara="1" wrap="square" lIns="25400" tIns="25400" rIns="25400" bIns="25400" anchor="ctr" anchorCtr="0">
            <a:spAutoFit/>
          </a:bodyPr>
          <a:lstStyle/>
          <a:p>
            <a:pPr>
              <a:buClr>
                <a:srgbClr val="EF7001"/>
              </a:buClr>
              <a:buSzPts val="2400"/>
            </a:pPr>
            <a:r>
              <a:rPr lang="en-US" sz="1200" b="1">
                <a:solidFill>
                  <a:srgbClr val="EF7001"/>
                </a:solidFill>
                <a:latin typeface="Helvetica Neue"/>
                <a:ea typeface="Helvetica Neue"/>
                <a:cs typeface="Helvetica Neue"/>
                <a:sym typeface="Helvetica Neue"/>
              </a:rPr>
              <a:t>k=6</a:t>
            </a:r>
            <a:endParaRPr sz="900"/>
          </a:p>
        </p:txBody>
      </p:sp>
      <p:sp>
        <p:nvSpPr>
          <p:cNvPr id="336" name="Google Shape;336;p13"/>
          <p:cNvSpPr/>
          <p:nvPr/>
        </p:nvSpPr>
        <p:spPr>
          <a:xfrm>
            <a:off x="6346484" y="2904349"/>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6FFDE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7" name="Google Shape;337;p13"/>
          <p:cNvSpPr/>
          <p:nvPr/>
        </p:nvSpPr>
        <p:spPr>
          <a:xfrm>
            <a:off x="7639122" y="3999688"/>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F94C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8" name="Google Shape;338;p13"/>
          <p:cNvSpPr/>
          <p:nvPr/>
        </p:nvSpPr>
        <p:spPr>
          <a:xfrm>
            <a:off x="8410841" y="2422916"/>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EF56"/>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39" name="Google Shape;339;p13"/>
          <p:cNvSpPr/>
          <p:nvPr/>
        </p:nvSpPr>
        <p:spPr>
          <a:xfrm>
            <a:off x="7753865" y="2904349"/>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87F84D"/>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40" name="Google Shape;340;p13"/>
          <p:cNvSpPr/>
          <p:nvPr/>
        </p:nvSpPr>
        <p:spPr>
          <a:xfrm>
            <a:off x="7254189" y="1340941"/>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958C"/>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41" name="Google Shape;341;p13"/>
          <p:cNvSpPr/>
          <p:nvPr/>
        </p:nvSpPr>
        <p:spPr>
          <a:xfrm>
            <a:off x="4376143" y="1572538"/>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55C1FF"/>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42" name="Google Shape;342;p13"/>
          <p:cNvSpPr txBox="1"/>
          <p:nvPr/>
        </p:nvSpPr>
        <p:spPr>
          <a:xfrm>
            <a:off x="328527" y="3861648"/>
            <a:ext cx="2803837" cy="1282402"/>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4.move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to the weighted geometric center of samples assigned to it</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276;p12">
            <a:extLst>
              <a:ext uri="{FF2B5EF4-FFF2-40B4-BE49-F238E27FC236}">
                <a16:creationId xmlns:a16="http://schemas.microsoft.com/office/drawing/2014/main" id="{17015EC4-F47C-5A6A-97D8-2D5B7B522E94}"/>
              </a:ext>
            </a:extLst>
          </p:cNvPr>
          <p:cNvSpPr txBox="1"/>
          <p:nvPr/>
        </p:nvSpPr>
        <p:spPr>
          <a:xfrm>
            <a:off x="315623" y="2010821"/>
            <a:ext cx="2803837" cy="1897955"/>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1. pick a K-number of clusters</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2. randomly pick a series of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centroids</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3. assign each particle to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closest to it</a:t>
            </a:r>
            <a:endParaRPr sz="11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cxnSp>
        <p:nvCxnSpPr>
          <p:cNvPr id="347" name="Google Shape;347;p14"/>
          <p:cNvCxnSpPr/>
          <p:nvPr/>
        </p:nvCxnSpPr>
        <p:spPr>
          <a:xfrm rot="10800000" flipH="1">
            <a:off x="3378494" y="798909"/>
            <a:ext cx="1" cy="5165247"/>
          </a:xfrm>
          <a:prstGeom prst="straightConnector1">
            <a:avLst/>
          </a:prstGeom>
          <a:noFill/>
          <a:ln w="38100" cap="flat" cmpd="sng">
            <a:solidFill>
              <a:srgbClr val="D5D5D5"/>
            </a:solidFill>
            <a:prstDash val="solid"/>
            <a:miter lim="400000"/>
            <a:headEnd type="none" w="sm" len="sm"/>
            <a:tailEnd type="none" w="sm" len="sm"/>
          </a:ln>
        </p:spPr>
      </p:cxnSp>
      <p:cxnSp>
        <p:nvCxnSpPr>
          <p:cNvPr id="348" name="Google Shape;348;p14"/>
          <p:cNvCxnSpPr/>
          <p:nvPr/>
        </p:nvCxnSpPr>
        <p:spPr>
          <a:xfrm rot="10800000">
            <a:off x="2915265" y="5592970"/>
            <a:ext cx="6598167" cy="1"/>
          </a:xfrm>
          <a:prstGeom prst="straightConnector1">
            <a:avLst/>
          </a:prstGeom>
          <a:noFill/>
          <a:ln w="38100" cap="flat" cmpd="sng">
            <a:solidFill>
              <a:srgbClr val="D5D5D5"/>
            </a:solidFill>
            <a:prstDash val="solid"/>
            <a:miter lim="400000"/>
            <a:headEnd type="none" w="sm" len="sm"/>
            <a:tailEnd type="none" w="sm" len="sm"/>
          </a:ln>
        </p:spPr>
      </p:cxnSp>
      <p:sp>
        <p:nvSpPr>
          <p:cNvPr id="349" name="Google Shape;349;p14"/>
          <p:cNvSpPr/>
          <p:nvPr/>
        </p:nvSpPr>
        <p:spPr>
          <a:xfrm>
            <a:off x="3788247" y="515712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0" name="Google Shape;350;p14"/>
          <p:cNvSpPr/>
          <p:nvPr/>
        </p:nvSpPr>
        <p:spPr>
          <a:xfrm>
            <a:off x="4349694" y="515712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1" name="Google Shape;351;p14"/>
          <p:cNvSpPr/>
          <p:nvPr/>
        </p:nvSpPr>
        <p:spPr>
          <a:xfrm>
            <a:off x="4068971" y="4469354"/>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2" name="Google Shape;352;p14"/>
          <p:cNvSpPr/>
          <p:nvPr/>
        </p:nvSpPr>
        <p:spPr>
          <a:xfrm>
            <a:off x="4068971" y="5044837"/>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3" name="Google Shape;353;p14"/>
          <p:cNvSpPr/>
          <p:nvPr/>
        </p:nvSpPr>
        <p:spPr>
          <a:xfrm>
            <a:off x="3773383" y="470916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4" name="Google Shape;354;p14"/>
          <p:cNvSpPr/>
          <p:nvPr/>
        </p:nvSpPr>
        <p:spPr>
          <a:xfrm>
            <a:off x="4124701" y="475709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5" name="Google Shape;355;p14"/>
          <p:cNvSpPr/>
          <p:nvPr/>
        </p:nvSpPr>
        <p:spPr>
          <a:xfrm>
            <a:off x="4476019" y="4813240"/>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6" name="Google Shape;356;p14"/>
          <p:cNvSpPr txBox="1"/>
          <p:nvPr/>
        </p:nvSpPr>
        <p:spPr>
          <a:xfrm>
            <a:off x="2676726" y="853676"/>
            <a:ext cx="665989" cy="242575"/>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Comfort</a:t>
            </a:r>
            <a:endParaRPr sz="900"/>
          </a:p>
        </p:txBody>
      </p:sp>
      <p:sp>
        <p:nvSpPr>
          <p:cNvPr id="357" name="Google Shape;357;p14"/>
          <p:cNvSpPr txBox="1"/>
          <p:nvPr/>
        </p:nvSpPr>
        <p:spPr>
          <a:xfrm>
            <a:off x="8869813" y="5837370"/>
            <a:ext cx="645462" cy="242576"/>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Fashion</a:t>
            </a:r>
            <a:endParaRPr sz="900"/>
          </a:p>
        </p:txBody>
      </p:sp>
      <p:sp>
        <p:nvSpPr>
          <p:cNvPr id="358" name="Google Shape;358;p14"/>
          <p:cNvSpPr/>
          <p:nvPr/>
        </p:nvSpPr>
        <p:spPr>
          <a:xfrm>
            <a:off x="5173350" y="165837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59" name="Google Shape;359;p14"/>
          <p:cNvSpPr/>
          <p:nvPr/>
        </p:nvSpPr>
        <p:spPr>
          <a:xfrm>
            <a:off x="5734796" y="165837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0" name="Google Shape;360;p14"/>
          <p:cNvSpPr/>
          <p:nvPr/>
        </p:nvSpPr>
        <p:spPr>
          <a:xfrm>
            <a:off x="6177362" y="970605"/>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1" name="Google Shape;361;p14"/>
          <p:cNvSpPr/>
          <p:nvPr/>
        </p:nvSpPr>
        <p:spPr>
          <a:xfrm>
            <a:off x="5454074" y="1546088"/>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2" name="Google Shape;362;p14"/>
          <p:cNvSpPr/>
          <p:nvPr/>
        </p:nvSpPr>
        <p:spPr>
          <a:xfrm>
            <a:off x="6320034" y="1895844"/>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3" name="Google Shape;363;p14"/>
          <p:cNvSpPr/>
          <p:nvPr/>
        </p:nvSpPr>
        <p:spPr>
          <a:xfrm>
            <a:off x="5734796" y="970605"/>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4" name="Google Shape;364;p14"/>
          <p:cNvSpPr/>
          <p:nvPr/>
        </p:nvSpPr>
        <p:spPr>
          <a:xfrm>
            <a:off x="5861122" y="1314491"/>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5" name="Google Shape;365;p14"/>
          <p:cNvSpPr/>
          <p:nvPr/>
        </p:nvSpPr>
        <p:spPr>
          <a:xfrm>
            <a:off x="8315509" y="1248996"/>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6" name="Google Shape;366;p14"/>
          <p:cNvSpPr/>
          <p:nvPr/>
        </p:nvSpPr>
        <p:spPr>
          <a:xfrm>
            <a:off x="8596232" y="1592882"/>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7" name="Google Shape;367;p14"/>
          <p:cNvSpPr/>
          <p:nvPr/>
        </p:nvSpPr>
        <p:spPr>
          <a:xfrm>
            <a:off x="9018318" y="905110"/>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8" name="Google Shape;368;p14"/>
          <p:cNvSpPr/>
          <p:nvPr/>
        </p:nvSpPr>
        <p:spPr>
          <a:xfrm>
            <a:off x="8315509" y="778055"/>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69" name="Google Shape;369;p14"/>
          <p:cNvSpPr/>
          <p:nvPr/>
        </p:nvSpPr>
        <p:spPr>
          <a:xfrm>
            <a:off x="9018318" y="1592882"/>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0" name="Google Shape;370;p14"/>
          <p:cNvSpPr/>
          <p:nvPr/>
        </p:nvSpPr>
        <p:spPr>
          <a:xfrm>
            <a:off x="8596232" y="905110"/>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1" name="Google Shape;371;p14"/>
          <p:cNvSpPr/>
          <p:nvPr/>
        </p:nvSpPr>
        <p:spPr>
          <a:xfrm>
            <a:off x="8722557" y="1248996"/>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2" name="Google Shape;372;p14"/>
          <p:cNvSpPr/>
          <p:nvPr/>
        </p:nvSpPr>
        <p:spPr>
          <a:xfrm>
            <a:off x="8486591" y="3973238"/>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3" name="Google Shape;373;p14"/>
          <p:cNvSpPr/>
          <p:nvPr/>
        </p:nvSpPr>
        <p:spPr>
          <a:xfrm>
            <a:off x="9048038" y="3973238"/>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4" name="Google Shape;374;p14"/>
          <p:cNvSpPr/>
          <p:nvPr/>
        </p:nvSpPr>
        <p:spPr>
          <a:xfrm>
            <a:off x="8947636" y="3502140"/>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5" name="Google Shape;375;p14"/>
          <p:cNvSpPr/>
          <p:nvPr/>
        </p:nvSpPr>
        <p:spPr>
          <a:xfrm>
            <a:off x="8947636" y="3031043"/>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6" name="Google Shape;376;p14"/>
          <p:cNvSpPr/>
          <p:nvPr/>
        </p:nvSpPr>
        <p:spPr>
          <a:xfrm>
            <a:off x="8252758" y="3352057"/>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7" name="Google Shape;377;p14"/>
          <p:cNvSpPr/>
          <p:nvPr/>
        </p:nvSpPr>
        <p:spPr>
          <a:xfrm>
            <a:off x="8583681" y="3094727"/>
            <a:ext cx="174740" cy="174740"/>
          </a:xfrm>
          <a:prstGeom prst="ellipse">
            <a:avLst/>
          </a:prstGeom>
          <a:solidFill>
            <a:srgbClr val="FEEF56"/>
          </a:solidFill>
          <a:ln w="63500" cap="flat" cmpd="sng">
            <a:solidFill>
              <a:srgbClr val="EF70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8" name="Google Shape;378;p14"/>
          <p:cNvSpPr/>
          <p:nvPr/>
        </p:nvSpPr>
        <p:spPr>
          <a:xfrm>
            <a:off x="8666914" y="3654453"/>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79" name="Google Shape;379;p14"/>
          <p:cNvSpPr/>
          <p:nvPr/>
        </p:nvSpPr>
        <p:spPr>
          <a:xfrm>
            <a:off x="6566419"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0" name="Google Shape;380;p14"/>
          <p:cNvSpPr/>
          <p:nvPr/>
        </p:nvSpPr>
        <p:spPr>
          <a:xfrm>
            <a:off x="7227739" y="3454490"/>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1" name="Google Shape;381;p14"/>
          <p:cNvSpPr/>
          <p:nvPr/>
        </p:nvSpPr>
        <p:spPr>
          <a:xfrm>
            <a:off x="7382178"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2" name="Google Shape;382;p14"/>
          <p:cNvSpPr/>
          <p:nvPr/>
        </p:nvSpPr>
        <p:spPr>
          <a:xfrm>
            <a:off x="6407886"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3" name="Google Shape;383;p14"/>
          <p:cNvSpPr/>
          <p:nvPr/>
        </p:nvSpPr>
        <p:spPr>
          <a:xfrm>
            <a:off x="5951277" y="3709111"/>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4" name="Google Shape;384;p14"/>
          <p:cNvSpPr/>
          <p:nvPr/>
        </p:nvSpPr>
        <p:spPr>
          <a:xfrm>
            <a:off x="6566419" y="3559028"/>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5" name="Google Shape;385;p14"/>
          <p:cNvSpPr/>
          <p:nvPr/>
        </p:nvSpPr>
        <p:spPr>
          <a:xfrm>
            <a:off x="6924435"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6" name="Google Shape;386;p14"/>
          <p:cNvSpPr/>
          <p:nvPr/>
        </p:nvSpPr>
        <p:spPr>
          <a:xfrm>
            <a:off x="4068971" y="299018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7" name="Google Shape;387;p14"/>
          <p:cNvSpPr/>
          <p:nvPr/>
        </p:nvSpPr>
        <p:spPr>
          <a:xfrm>
            <a:off x="4630417" y="2990189"/>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8" name="Google Shape;388;p14"/>
          <p:cNvSpPr/>
          <p:nvPr/>
        </p:nvSpPr>
        <p:spPr>
          <a:xfrm>
            <a:off x="4068971" y="262524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89" name="Google Shape;389;p14"/>
          <p:cNvSpPr/>
          <p:nvPr/>
        </p:nvSpPr>
        <p:spPr>
          <a:xfrm>
            <a:off x="4349694" y="2877900"/>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0" name="Google Shape;390;p14"/>
          <p:cNvSpPr/>
          <p:nvPr/>
        </p:nvSpPr>
        <p:spPr>
          <a:xfrm>
            <a:off x="4237600" y="226030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1" name="Google Shape;391;p14"/>
          <p:cNvSpPr/>
          <p:nvPr/>
        </p:nvSpPr>
        <p:spPr>
          <a:xfrm>
            <a:off x="4630417" y="230241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2" name="Google Shape;392;p14"/>
          <p:cNvSpPr/>
          <p:nvPr/>
        </p:nvSpPr>
        <p:spPr>
          <a:xfrm>
            <a:off x="4349694" y="324751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4" name="Google Shape;394;p14"/>
          <p:cNvSpPr txBox="1"/>
          <p:nvPr/>
        </p:nvSpPr>
        <p:spPr>
          <a:xfrm>
            <a:off x="9166374" y="5264250"/>
            <a:ext cx="320803" cy="235962"/>
          </a:xfrm>
          <a:prstGeom prst="rect">
            <a:avLst/>
          </a:prstGeom>
          <a:noFill/>
          <a:ln>
            <a:noFill/>
          </a:ln>
        </p:spPr>
        <p:txBody>
          <a:bodyPr spcFirstLastPara="1" wrap="square" lIns="25400" tIns="25400" rIns="25400" bIns="25400" anchor="ctr" anchorCtr="0">
            <a:spAutoFit/>
          </a:bodyPr>
          <a:lstStyle/>
          <a:p>
            <a:pPr>
              <a:buClr>
                <a:srgbClr val="EF7001"/>
              </a:buClr>
              <a:buSzPts val="2400"/>
            </a:pPr>
            <a:r>
              <a:rPr lang="en-US" sz="1200" b="1">
                <a:solidFill>
                  <a:srgbClr val="EF7001"/>
                </a:solidFill>
                <a:latin typeface="Helvetica Neue"/>
                <a:ea typeface="Helvetica Neue"/>
                <a:cs typeface="Helvetica Neue"/>
                <a:sym typeface="Helvetica Neue"/>
              </a:rPr>
              <a:t>k=6</a:t>
            </a:r>
            <a:endParaRPr sz="900"/>
          </a:p>
        </p:txBody>
      </p:sp>
      <p:sp>
        <p:nvSpPr>
          <p:cNvPr id="395" name="Google Shape;395;p14"/>
          <p:cNvSpPr/>
          <p:nvPr/>
        </p:nvSpPr>
        <p:spPr>
          <a:xfrm>
            <a:off x="4824976" y="4202446"/>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6FFDE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6" name="Google Shape;396;p14"/>
          <p:cNvSpPr/>
          <p:nvPr/>
        </p:nvSpPr>
        <p:spPr>
          <a:xfrm>
            <a:off x="7731963" y="4202446"/>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F94C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7" name="Google Shape;397;p14"/>
          <p:cNvSpPr/>
          <p:nvPr/>
        </p:nvSpPr>
        <p:spPr>
          <a:xfrm>
            <a:off x="8869813" y="2478174"/>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EF56"/>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8" name="Google Shape;398;p14"/>
          <p:cNvSpPr/>
          <p:nvPr/>
        </p:nvSpPr>
        <p:spPr>
          <a:xfrm>
            <a:off x="8626646" y="3528590"/>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87F84D"/>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399" name="Google Shape;399;p14"/>
          <p:cNvSpPr/>
          <p:nvPr/>
        </p:nvSpPr>
        <p:spPr>
          <a:xfrm>
            <a:off x="8749006" y="1103502"/>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958C"/>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00" name="Google Shape;400;p14"/>
          <p:cNvSpPr/>
          <p:nvPr/>
        </p:nvSpPr>
        <p:spPr>
          <a:xfrm>
            <a:off x="5295215" y="1922294"/>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55C1FF"/>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02" name="Google Shape;402;p14"/>
          <p:cNvSpPr txBox="1"/>
          <p:nvPr/>
        </p:nvSpPr>
        <p:spPr>
          <a:xfrm>
            <a:off x="341431" y="5088542"/>
            <a:ext cx="2803837" cy="666849"/>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5. Repeat 3-4 until centroids stop moving!</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2" name="Google Shape;342;p13">
            <a:extLst>
              <a:ext uri="{FF2B5EF4-FFF2-40B4-BE49-F238E27FC236}">
                <a16:creationId xmlns:a16="http://schemas.microsoft.com/office/drawing/2014/main" id="{59801D82-FE11-BCE8-9FEE-216CA49AAFEE}"/>
              </a:ext>
            </a:extLst>
          </p:cNvPr>
          <p:cNvSpPr txBox="1"/>
          <p:nvPr/>
        </p:nvSpPr>
        <p:spPr>
          <a:xfrm>
            <a:off x="328527" y="3861648"/>
            <a:ext cx="2803837" cy="1282402"/>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4.move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to the weighted geometric center of samples assigned to it</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3" name="Google Shape;276;p12">
            <a:extLst>
              <a:ext uri="{FF2B5EF4-FFF2-40B4-BE49-F238E27FC236}">
                <a16:creationId xmlns:a16="http://schemas.microsoft.com/office/drawing/2014/main" id="{A2B83481-56CA-E912-78BD-8B43FA57A64D}"/>
              </a:ext>
            </a:extLst>
          </p:cNvPr>
          <p:cNvSpPr txBox="1"/>
          <p:nvPr/>
        </p:nvSpPr>
        <p:spPr>
          <a:xfrm>
            <a:off x="315623" y="2010821"/>
            <a:ext cx="2803837" cy="1897955"/>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1. pick a K-number of clusters</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2. randomly pick a series of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centroids</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3. assign each particle to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closest to it</a:t>
            </a:r>
            <a:endParaRPr sz="11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cxnSp>
        <p:nvCxnSpPr>
          <p:cNvPr id="407" name="Google Shape;407;p15"/>
          <p:cNvCxnSpPr/>
          <p:nvPr/>
        </p:nvCxnSpPr>
        <p:spPr>
          <a:xfrm rot="10800000" flipH="1">
            <a:off x="3378494" y="798909"/>
            <a:ext cx="1" cy="5165247"/>
          </a:xfrm>
          <a:prstGeom prst="straightConnector1">
            <a:avLst/>
          </a:prstGeom>
          <a:noFill/>
          <a:ln w="38100" cap="flat" cmpd="sng">
            <a:solidFill>
              <a:srgbClr val="D5D5D5"/>
            </a:solidFill>
            <a:prstDash val="solid"/>
            <a:miter lim="400000"/>
            <a:headEnd type="none" w="sm" len="sm"/>
            <a:tailEnd type="none" w="sm" len="sm"/>
          </a:ln>
        </p:spPr>
      </p:cxnSp>
      <p:cxnSp>
        <p:nvCxnSpPr>
          <p:cNvPr id="408" name="Google Shape;408;p15"/>
          <p:cNvCxnSpPr/>
          <p:nvPr/>
        </p:nvCxnSpPr>
        <p:spPr>
          <a:xfrm rot="10800000">
            <a:off x="2915265" y="5592970"/>
            <a:ext cx="6598167" cy="1"/>
          </a:xfrm>
          <a:prstGeom prst="straightConnector1">
            <a:avLst/>
          </a:prstGeom>
          <a:noFill/>
          <a:ln w="38100" cap="flat" cmpd="sng">
            <a:solidFill>
              <a:srgbClr val="D5D5D5"/>
            </a:solidFill>
            <a:prstDash val="solid"/>
            <a:miter lim="400000"/>
            <a:headEnd type="none" w="sm" len="sm"/>
            <a:tailEnd type="none" w="sm" len="sm"/>
          </a:ln>
        </p:spPr>
      </p:cxnSp>
      <p:sp>
        <p:nvSpPr>
          <p:cNvPr id="409" name="Google Shape;409;p15"/>
          <p:cNvSpPr/>
          <p:nvPr/>
        </p:nvSpPr>
        <p:spPr>
          <a:xfrm>
            <a:off x="3788247" y="515712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0" name="Google Shape;410;p15"/>
          <p:cNvSpPr/>
          <p:nvPr/>
        </p:nvSpPr>
        <p:spPr>
          <a:xfrm>
            <a:off x="4349694" y="515712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1" name="Google Shape;411;p15"/>
          <p:cNvSpPr/>
          <p:nvPr/>
        </p:nvSpPr>
        <p:spPr>
          <a:xfrm>
            <a:off x="4068971" y="4469354"/>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2" name="Google Shape;412;p15"/>
          <p:cNvSpPr/>
          <p:nvPr/>
        </p:nvSpPr>
        <p:spPr>
          <a:xfrm>
            <a:off x="4068971" y="5044837"/>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3" name="Google Shape;413;p15"/>
          <p:cNvSpPr/>
          <p:nvPr/>
        </p:nvSpPr>
        <p:spPr>
          <a:xfrm>
            <a:off x="3773383" y="470916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4" name="Google Shape;414;p15"/>
          <p:cNvSpPr/>
          <p:nvPr/>
        </p:nvSpPr>
        <p:spPr>
          <a:xfrm>
            <a:off x="4124701" y="4757096"/>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5" name="Google Shape;415;p15"/>
          <p:cNvSpPr/>
          <p:nvPr/>
        </p:nvSpPr>
        <p:spPr>
          <a:xfrm>
            <a:off x="4476019" y="4813240"/>
            <a:ext cx="174740" cy="174740"/>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6" name="Google Shape;416;p15"/>
          <p:cNvSpPr txBox="1"/>
          <p:nvPr/>
        </p:nvSpPr>
        <p:spPr>
          <a:xfrm>
            <a:off x="2676726" y="853676"/>
            <a:ext cx="665989" cy="242575"/>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Comfort</a:t>
            </a:r>
            <a:endParaRPr sz="900"/>
          </a:p>
        </p:txBody>
      </p:sp>
      <p:sp>
        <p:nvSpPr>
          <p:cNvPr id="417" name="Google Shape;417;p15"/>
          <p:cNvSpPr txBox="1"/>
          <p:nvPr/>
        </p:nvSpPr>
        <p:spPr>
          <a:xfrm>
            <a:off x="8869813" y="5837370"/>
            <a:ext cx="645462" cy="242576"/>
          </a:xfrm>
          <a:prstGeom prst="rect">
            <a:avLst/>
          </a:prstGeom>
          <a:noFill/>
          <a:ln>
            <a:noFill/>
          </a:ln>
        </p:spPr>
        <p:txBody>
          <a:bodyPr spcFirstLastPara="1" wrap="square" lIns="25400" tIns="25400" rIns="25400" bIns="25400" anchor="ctr" anchorCtr="0">
            <a:noAutofit/>
          </a:bodyPr>
          <a:lstStyle/>
          <a:p>
            <a:pPr algn="ctr">
              <a:buClr>
                <a:srgbClr val="5E5E5E"/>
              </a:buClr>
              <a:buSzPts val="2400"/>
            </a:pPr>
            <a:r>
              <a:rPr lang="en-US" sz="1200">
                <a:solidFill>
                  <a:srgbClr val="5E5E5E"/>
                </a:solidFill>
                <a:latin typeface="Helvetica Neue"/>
                <a:ea typeface="Helvetica Neue"/>
                <a:cs typeface="Helvetica Neue"/>
                <a:sym typeface="Helvetica Neue"/>
              </a:rPr>
              <a:t>Fashion</a:t>
            </a:r>
            <a:endParaRPr sz="900"/>
          </a:p>
        </p:txBody>
      </p:sp>
      <p:sp>
        <p:nvSpPr>
          <p:cNvPr id="418" name="Google Shape;418;p15"/>
          <p:cNvSpPr/>
          <p:nvPr/>
        </p:nvSpPr>
        <p:spPr>
          <a:xfrm>
            <a:off x="5173350" y="165837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19" name="Google Shape;419;p15"/>
          <p:cNvSpPr/>
          <p:nvPr/>
        </p:nvSpPr>
        <p:spPr>
          <a:xfrm>
            <a:off x="5734796" y="165837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0" name="Google Shape;420;p15"/>
          <p:cNvSpPr/>
          <p:nvPr/>
        </p:nvSpPr>
        <p:spPr>
          <a:xfrm>
            <a:off x="6177362" y="970605"/>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1" name="Google Shape;421;p15"/>
          <p:cNvSpPr/>
          <p:nvPr/>
        </p:nvSpPr>
        <p:spPr>
          <a:xfrm>
            <a:off x="5454074" y="1546088"/>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2" name="Google Shape;422;p15"/>
          <p:cNvSpPr/>
          <p:nvPr/>
        </p:nvSpPr>
        <p:spPr>
          <a:xfrm>
            <a:off x="6320034" y="1895844"/>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3" name="Google Shape;423;p15"/>
          <p:cNvSpPr/>
          <p:nvPr/>
        </p:nvSpPr>
        <p:spPr>
          <a:xfrm>
            <a:off x="5734796" y="970605"/>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4" name="Google Shape;424;p15"/>
          <p:cNvSpPr/>
          <p:nvPr/>
        </p:nvSpPr>
        <p:spPr>
          <a:xfrm>
            <a:off x="5861122" y="1314491"/>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5" name="Google Shape;425;p15"/>
          <p:cNvSpPr/>
          <p:nvPr/>
        </p:nvSpPr>
        <p:spPr>
          <a:xfrm>
            <a:off x="8315509" y="1248996"/>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6" name="Google Shape;426;p15"/>
          <p:cNvSpPr/>
          <p:nvPr/>
        </p:nvSpPr>
        <p:spPr>
          <a:xfrm>
            <a:off x="8596232" y="1592882"/>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7" name="Google Shape;427;p15"/>
          <p:cNvSpPr/>
          <p:nvPr/>
        </p:nvSpPr>
        <p:spPr>
          <a:xfrm>
            <a:off x="9018318" y="905110"/>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8" name="Google Shape;428;p15"/>
          <p:cNvSpPr/>
          <p:nvPr/>
        </p:nvSpPr>
        <p:spPr>
          <a:xfrm>
            <a:off x="8315509" y="778055"/>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29" name="Google Shape;429;p15"/>
          <p:cNvSpPr/>
          <p:nvPr/>
        </p:nvSpPr>
        <p:spPr>
          <a:xfrm>
            <a:off x="9018318" y="1592882"/>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0" name="Google Shape;430;p15"/>
          <p:cNvSpPr/>
          <p:nvPr/>
        </p:nvSpPr>
        <p:spPr>
          <a:xfrm>
            <a:off x="8596232" y="905110"/>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1" name="Google Shape;431;p15"/>
          <p:cNvSpPr/>
          <p:nvPr/>
        </p:nvSpPr>
        <p:spPr>
          <a:xfrm>
            <a:off x="8722557" y="1248996"/>
            <a:ext cx="174740" cy="174740"/>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2" name="Google Shape;432;p15"/>
          <p:cNvSpPr/>
          <p:nvPr/>
        </p:nvSpPr>
        <p:spPr>
          <a:xfrm>
            <a:off x="8486591" y="3973238"/>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3" name="Google Shape;433;p15"/>
          <p:cNvSpPr/>
          <p:nvPr/>
        </p:nvSpPr>
        <p:spPr>
          <a:xfrm>
            <a:off x="9048038" y="3973238"/>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4" name="Google Shape;434;p15"/>
          <p:cNvSpPr/>
          <p:nvPr/>
        </p:nvSpPr>
        <p:spPr>
          <a:xfrm>
            <a:off x="8947636" y="3502140"/>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5" name="Google Shape;435;p15"/>
          <p:cNvSpPr/>
          <p:nvPr/>
        </p:nvSpPr>
        <p:spPr>
          <a:xfrm>
            <a:off x="8947636" y="3031043"/>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6" name="Google Shape;436;p15"/>
          <p:cNvSpPr/>
          <p:nvPr/>
        </p:nvSpPr>
        <p:spPr>
          <a:xfrm>
            <a:off x="8252758" y="3352057"/>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7" name="Google Shape;437;p15"/>
          <p:cNvSpPr/>
          <p:nvPr/>
        </p:nvSpPr>
        <p:spPr>
          <a:xfrm>
            <a:off x="8583681" y="3094727"/>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8" name="Google Shape;438;p15"/>
          <p:cNvSpPr/>
          <p:nvPr/>
        </p:nvSpPr>
        <p:spPr>
          <a:xfrm>
            <a:off x="8666914" y="3654453"/>
            <a:ext cx="174740" cy="174740"/>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39" name="Google Shape;439;p15"/>
          <p:cNvSpPr/>
          <p:nvPr/>
        </p:nvSpPr>
        <p:spPr>
          <a:xfrm>
            <a:off x="6566419"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0" name="Google Shape;440;p15"/>
          <p:cNvSpPr/>
          <p:nvPr/>
        </p:nvSpPr>
        <p:spPr>
          <a:xfrm>
            <a:off x="7227739" y="3454490"/>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1" name="Google Shape;441;p15"/>
          <p:cNvSpPr/>
          <p:nvPr/>
        </p:nvSpPr>
        <p:spPr>
          <a:xfrm>
            <a:off x="7382178" y="4491986"/>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2" name="Google Shape;442;p15"/>
          <p:cNvSpPr/>
          <p:nvPr/>
        </p:nvSpPr>
        <p:spPr>
          <a:xfrm>
            <a:off x="6407886"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3" name="Google Shape;443;p15"/>
          <p:cNvSpPr/>
          <p:nvPr/>
        </p:nvSpPr>
        <p:spPr>
          <a:xfrm>
            <a:off x="5951277" y="3709111"/>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4" name="Google Shape;444;p15"/>
          <p:cNvSpPr/>
          <p:nvPr/>
        </p:nvSpPr>
        <p:spPr>
          <a:xfrm>
            <a:off x="6566419" y="3559028"/>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5" name="Google Shape;445;p15"/>
          <p:cNvSpPr/>
          <p:nvPr/>
        </p:nvSpPr>
        <p:spPr>
          <a:xfrm>
            <a:off x="6924435" y="4025507"/>
            <a:ext cx="174740" cy="174740"/>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6" name="Google Shape;446;p15"/>
          <p:cNvSpPr/>
          <p:nvPr/>
        </p:nvSpPr>
        <p:spPr>
          <a:xfrm>
            <a:off x="4068971" y="299018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7" name="Google Shape;447;p15"/>
          <p:cNvSpPr/>
          <p:nvPr/>
        </p:nvSpPr>
        <p:spPr>
          <a:xfrm>
            <a:off x="4630417" y="299018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8" name="Google Shape;448;p15"/>
          <p:cNvSpPr/>
          <p:nvPr/>
        </p:nvSpPr>
        <p:spPr>
          <a:xfrm>
            <a:off x="4068971" y="262524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49" name="Google Shape;449;p15"/>
          <p:cNvSpPr/>
          <p:nvPr/>
        </p:nvSpPr>
        <p:spPr>
          <a:xfrm>
            <a:off x="4349694" y="2877900"/>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0" name="Google Shape;450;p15"/>
          <p:cNvSpPr/>
          <p:nvPr/>
        </p:nvSpPr>
        <p:spPr>
          <a:xfrm>
            <a:off x="4237600" y="226030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1" name="Google Shape;451;p15"/>
          <p:cNvSpPr/>
          <p:nvPr/>
        </p:nvSpPr>
        <p:spPr>
          <a:xfrm>
            <a:off x="4630417" y="2302417"/>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2" name="Google Shape;452;p15"/>
          <p:cNvSpPr/>
          <p:nvPr/>
        </p:nvSpPr>
        <p:spPr>
          <a:xfrm>
            <a:off x="4349694" y="3247519"/>
            <a:ext cx="174740" cy="174740"/>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4" name="Google Shape;454;p15"/>
          <p:cNvSpPr txBox="1"/>
          <p:nvPr/>
        </p:nvSpPr>
        <p:spPr>
          <a:xfrm>
            <a:off x="9166374" y="5264250"/>
            <a:ext cx="320803" cy="235962"/>
          </a:xfrm>
          <a:prstGeom prst="rect">
            <a:avLst/>
          </a:prstGeom>
          <a:noFill/>
          <a:ln>
            <a:noFill/>
          </a:ln>
        </p:spPr>
        <p:txBody>
          <a:bodyPr spcFirstLastPara="1" wrap="square" lIns="25400" tIns="25400" rIns="25400" bIns="25400" anchor="ctr" anchorCtr="0">
            <a:spAutoFit/>
          </a:bodyPr>
          <a:lstStyle/>
          <a:p>
            <a:pPr>
              <a:buClr>
                <a:srgbClr val="EF7001"/>
              </a:buClr>
              <a:buSzPts val="2400"/>
            </a:pPr>
            <a:r>
              <a:rPr lang="en-US" sz="1200" b="1">
                <a:solidFill>
                  <a:srgbClr val="EF7001"/>
                </a:solidFill>
                <a:latin typeface="Helvetica Neue"/>
                <a:ea typeface="Helvetica Neue"/>
                <a:cs typeface="Helvetica Neue"/>
                <a:sym typeface="Helvetica Neue"/>
              </a:rPr>
              <a:t>k=6</a:t>
            </a:r>
            <a:endParaRPr sz="900"/>
          </a:p>
        </p:txBody>
      </p:sp>
      <p:sp>
        <p:nvSpPr>
          <p:cNvPr id="455" name="Google Shape;455;p15"/>
          <p:cNvSpPr/>
          <p:nvPr/>
        </p:nvSpPr>
        <p:spPr>
          <a:xfrm>
            <a:off x="4824976" y="4202446"/>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6FFDE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6" name="Google Shape;456;p15"/>
          <p:cNvSpPr/>
          <p:nvPr/>
        </p:nvSpPr>
        <p:spPr>
          <a:xfrm>
            <a:off x="7731963" y="4202446"/>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F94C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7" name="Google Shape;457;p15"/>
          <p:cNvSpPr/>
          <p:nvPr/>
        </p:nvSpPr>
        <p:spPr>
          <a:xfrm>
            <a:off x="8869813" y="2478174"/>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EF56"/>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8" name="Google Shape;458;p15"/>
          <p:cNvSpPr/>
          <p:nvPr/>
        </p:nvSpPr>
        <p:spPr>
          <a:xfrm>
            <a:off x="8626646" y="3528590"/>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87F84D"/>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59" name="Google Shape;459;p15"/>
          <p:cNvSpPr/>
          <p:nvPr/>
        </p:nvSpPr>
        <p:spPr>
          <a:xfrm>
            <a:off x="8749006" y="1103502"/>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FE958C"/>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60" name="Google Shape;460;p15"/>
          <p:cNvSpPr/>
          <p:nvPr/>
        </p:nvSpPr>
        <p:spPr>
          <a:xfrm>
            <a:off x="5295215" y="1922294"/>
            <a:ext cx="121841" cy="121841"/>
          </a:xfrm>
          <a:custGeom>
            <a:avLst/>
            <a:gdLst/>
            <a:ahLst/>
            <a:cxnLst/>
            <a:rect l="l" t="t" r="r" b="b"/>
            <a:pathLst>
              <a:path w="21600" h="21600" extrusionOk="0">
                <a:moveTo>
                  <a:pt x="0" y="10800"/>
                </a:moveTo>
                <a:lnTo>
                  <a:pt x="10800" y="21600"/>
                </a:lnTo>
                <a:lnTo>
                  <a:pt x="21600" y="10800"/>
                </a:lnTo>
                <a:lnTo>
                  <a:pt x="10800" y="0"/>
                </a:lnTo>
                <a:close/>
              </a:path>
            </a:pathLst>
          </a:custGeom>
          <a:solidFill>
            <a:srgbClr val="55C1FF"/>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2" name="Google Shape;402;p14">
            <a:extLst>
              <a:ext uri="{FF2B5EF4-FFF2-40B4-BE49-F238E27FC236}">
                <a16:creationId xmlns:a16="http://schemas.microsoft.com/office/drawing/2014/main" id="{E5C3C816-EB34-21DE-D4D0-7A75336F3318}"/>
              </a:ext>
            </a:extLst>
          </p:cNvPr>
          <p:cNvSpPr txBox="1"/>
          <p:nvPr/>
        </p:nvSpPr>
        <p:spPr>
          <a:xfrm>
            <a:off x="341431" y="5088542"/>
            <a:ext cx="2803837" cy="666849"/>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5. Repeat 3-4 until centroids stop moving!</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3" name="Google Shape;342;p13">
            <a:extLst>
              <a:ext uri="{FF2B5EF4-FFF2-40B4-BE49-F238E27FC236}">
                <a16:creationId xmlns:a16="http://schemas.microsoft.com/office/drawing/2014/main" id="{0B38EB0E-8ABB-53F1-AC15-ED8B39DF85E6}"/>
              </a:ext>
            </a:extLst>
          </p:cNvPr>
          <p:cNvSpPr txBox="1"/>
          <p:nvPr/>
        </p:nvSpPr>
        <p:spPr>
          <a:xfrm>
            <a:off x="328527" y="3861648"/>
            <a:ext cx="2803837" cy="1282402"/>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4.move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to the weighted geometric center of samples assigned to it</a:t>
            </a:r>
            <a:endParaRPr sz="1100" dirty="0">
              <a:latin typeface="Lato" panose="020F0502020204030203" pitchFamily="34" charset="0"/>
              <a:ea typeface="Lato" panose="020F0502020204030203" pitchFamily="34" charset="0"/>
              <a:cs typeface="Lato" panose="020F0502020204030203" pitchFamily="34" charset="0"/>
            </a:endParaRPr>
          </a:p>
        </p:txBody>
      </p:sp>
      <p:sp>
        <p:nvSpPr>
          <p:cNvPr id="4" name="Google Shape;276;p12">
            <a:extLst>
              <a:ext uri="{FF2B5EF4-FFF2-40B4-BE49-F238E27FC236}">
                <a16:creationId xmlns:a16="http://schemas.microsoft.com/office/drawing/2014/main" id="{8A3C3A64-F35F-459B-E2D6-D279D3BD4ACD}"/>
              </a:ext>
            </a:extLst>
          </p:cNvPr>
          <p:cNvSpPr txBox="1"/>
          <p:nvPr/>
        </p:nvSpPr>
        <p:spPr>
          <a:xfrm>
            <a:off x="315623" y="2010821"/>
            <a:ext cx="2803837" cy="1897955"/>
          </a:xfrm>
          <a:prstGeom prst="rect">
            <a:avLst/>
          </a:prstGeom>
          <a:noFill/>
          <a:ln>
            <a:noFill/>
          </a:ln>
        </p:spPr>
        <p:txBody>
          <a:bodyPr spcFirstLastPara="1" wrap="square" lIns="25400" tIns="25400" rIns="25400" bIns="25400" anchor="ctr" anchorCtr="0">
            <a:spAutoFit/>
          </a:bodyPr>
          <a:lstStyle/>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1. pick a K-number of clusters</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2. randomly pick a series of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centroids</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a:t>
            </a:r>
            <a:endParaRPr sz="1100" dirty="0">
              <a:latin typeface="Lato" panose="020F0502020204030203" pitchFamily="34" charset="0"/>
              <a:ea typeface="Lato" panose="020F0502020204030203" pitchFamily="34" charset="0"/>
              <a:cs typeface="Lato" panose="020F0502020204030203" pitchFamily="34" charset="0"/>
            </a:endParaRPr>
          </a:p>
          <a:p>
            <a:pPr>
              <a:buClr>
                <a:srgbClr val="000000"/>
              </a:buClr>
              <a:buSzPts val="2900"/>
            </a:pP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3. assign each particle to the </a:t>
            </a:r>
            <a:r>
              <a:rPr lang="en-US" sz="2000" b="1"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2000" dirty="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closest to it</a:t>
            </a:r>
            <a:endParaRPr sz="1100"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6"/>
        <p:cNvGrpSpPr/>
        <p:nvPr/>
      </p:nvGrpSpPr>
      <p:grpSpPr>
        <a:xfrm>
          <a:off x="0" y="0"/>
          <a:ext cx="0" cy="0"/>
          <a:chOff x="0" y="0"/>
          <a:chExt cx="0" cy="0"/>
        </a:xfrm>
      </p:grpSpPr>
      <p:sp>
        <p:nvSpPr>
          <p:cNvPr id="53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0" name="Rectangle 53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467" name="Google Shape;467;p16"/>
          <p:cNvCxnSpPr/>
          <p:nvPr/>
        </p:nvCxnSpPr>
        <p:spPr>
          <a:xfrm rot="10800000" flipH="1">
            <a:off x="4006055" y="1303084"/>
            <a:ext cx="1" cy="4000128"/>
          </a:xfrm>
          <a:prstGeom prst="straightConnector1">
            <a:avLst/>
          </a:prstGeom>
          <a:noFill/>
          <a:ln w="38100" cap="flat" cmpd="sng">
            <a:solidFill>
              <a:srgbClr val="D5D5D5"/>
            </a:solidFill>
            <a:prstDash val="solid"/>
            <a:miter lim="400000"/>
            <a:headEnd type="none" w="sm" len="sm"/>
            <a:tailEnd type="none" w="sm" len="sm"/>
          </a:ln>
        </p:spPr>
      </p:cxnSp>
      <p:cxnSp>
        <p:nvCxnSpPr>
          <p:cNvPr id="468" name="Google Shape;468;p16"/>
          <p:cNvCxnSpPr/>
          <p:nvPr/>
        </p:nvCxnSpPr>
        <p:spPr>
          <a:xfrm rot="10800000">
            <a:off x="3647316" y="5015754"/>
            <a:ext cx="5109825" cy="1"/>
          </a:xfrm>
          <a:prstGeom prst="straightConnector1">
            <a:avLst/>
          </a:prstGeom>
          <a:noFill/>
          <a:ln w="38100" cap="flat" cmpd="sng">
            <a:solidFill>
              <a:srgbClr val="D5D5D5"/>
            </a:solidFill>
            <a:prstDash val="solid"/>
            <a:miter lim="400000"/>
            <a:headEnd type="none" w="sm" len="sm"/>
            <a:tailEnd type="none" w="sm" len="sm"/>
          </a:ln>
        </p:spPr>
      </p:cxnSp>
      <p:sp>
        <p:nvSpPr>
          <p:cNvPr id="469" name="Google Shape;469;p16"/>
          <p:cNvSpPr/>
          <p:nvPr/>
        </p:nvSpPr>
        <p:spPr>
          <a:xfrm>
            <a:off x="4323380" y="4678223"/>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0" name="Google Shape;470;p16"/>
          <p:cNvSpPr/>
          <p:nvPr/>
        </p:nvSpPr>
        <p:spPr>
          <a:xfrm>
            <a:off x="4758182" y="4678223"/>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1" name="Google Shape;471;p16"/>
          <p:cNvSpPr/>
          <p:nvPr/>
        </p:nvSpPr>
        <p:spPr>
          <a:xfrm>
            <a:off x="4540782" y="4145591"/>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2" name="Google Shape;472;p16"/>
          <p:cNvSpPr/>
          <p:nvPr/>
        </p:nvSpPr>
        <p:spPr>
          <a:xfrm>
            <a:off x="4540782" y="4591262"/>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3" name="Google Shape;473;p16"/>
          <p:cNvSpPr/>
          <p:nvPr/>
        </p:nvSpPr>
        <p:spPr>
          <a:xfrm>
            <a:off x="4311869" y="4331308"/>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4" name="Google Shape;474;p16"/>
          <p:cNvSpPr/>
          <p:nvPr/>
        </p:nvSpPr>
        <p:spPr>
          <a:xfrm>
            <a:off x="4583941" y="4368427"/>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5" name="Google Shape;475;p16"/>
          <p:cNvSpPr/>
          <p:nvPr/>
        </p:nvSpPr>
        <p:spPr>
          <a:xfrm>
            <a:off x="4856012" y="4411907"/>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6" name="Google Shape;476;p16"/>
          <p:cNvSpPr txBox="1"/>
          <p:nvPr/>
        </p:nvSpPr>
        <p:spPr>
          <a:xfrm>
            <a:off x="3462584" y="1345497"/>
            <a:ext cx="515763" cy="187858"/>
          </a:xfrm>
          <a:prstGeom prst="rect">
            <a:avLst/>
          </a:prstGeom>
          <a:noFill/>
          <a:ln>
            <a:noFill/>
          </a:ln>
        </p:spPr>
        <p:txBody>
          <a:bodyPr spcFirstLastPara="1" wrap="square" lIns="25400" tIns="25400" rIns="25400" bIns="25400" anchor="ctr" anchorCtr="0">
            <a:noAutofit/>
          </a:bodyPr>
          <a:lstStyle/>
          <a:p>
            <a:pPr algn="ctr" defTabSz="703983">
              <a:spcAft>
                <a:spcPts val="600"/>
              </a:spcAft>
              <a:buClr>
                <a:srgbClr val="5E5E5E"/>
              </a:buClr>
              <a:buSzPts val="2400"/>
            </a:pPr>
            <a:r>
              <a:rPr lang="en-US" sz="924" kern="1200">
                <a:solidFill>
                  <a:srgbClr val="5E5E5E"/>
                </a:solidFill>
                <a:latin typeface="Helvetica Neue"/>
                <a:ea typeface="+mn-ea"/>
                <a:cs typeface="+mn-cs"/>
                <a:sym typeface="Helvetica Neue"/>
              </a:rPr>
              <a:t>Comfort</a:t>
            </a:r>
            <a:endParaRPr lang="en-US" sz="900"/>
          </a:p>
        </p:txBody>
      </p:sp>
      <p:sp>
        <p:nvSpPr>
          <p:cNvPr id="477" name="Google Shape;477;p16"/>
          <p:cNvSpPr txBox="1"/>
          <p:nvPr/>
        </p:nvSpPr>
        <p:spPr>
          <a:xfrm>
            <a:off x="8258703" y="5205025"/>
            <a:ext cx="499866" cy="187858"/>
          </a:xfrm>
          <a:prstGeom prst="rect">
            <a:avLst/>
          </a:prstGeom>
          <a:noFill/>
          <a:ln>
            <a:noFill/>
          </a:ln>
        </p:spPr>
        <p:txBody>
          <a:bodyPr spcFirstLastPara="1" wrap="square" lIns="25400" tIns="25400" rIns="25400" bIns="25400" anchor="ctr" anchorCtr="0">
            <a:noAutofit/>
          </a:bodyPr>
          <a:lstStyle/>
          <a:p>
            <a:pPr algn="ctr" defTabSz="703983">
              <a:spcAft>
                <a:spcPts val="600"/>
              </a:spcAft>
              <a:buClr>
                <a:srgbClr val="5E5E5E"/>
              </a:buClr>
              <a:buSzPts val="2400"/>
            </a:pPr>
            <a:r>
              <a:rPr lang="en-US" sz="924" kern="1200">
                <a:solidFill>
                  <a:srgbClr val="5E5E5E"/>
                </a:solidFill>
                <a:latin typeface="Helvetica Neue"/>
                <a:ea typeface="+mn-ea"/>
                <a:cs typeface="+mn-cs"/>
                <a:sym typeface="Helvetica Neue"/>
              </a:rPr>
              <a:t>Fashion</a:t>
            </a:r>
            <a:endParaRPr lang="en-US" sz="900"/>
          </a:p>
        </p:txBody>
      </p:sp>
      <p:sp>
        <p:nvSpPr>
          <p:cNvPr id="478" name="Google Shape;478;p16"/>
          <p:cNvSpPr/>
          <p:nvPr/>
        </p:nvSpPr>
        <p:spPr>
          <a:xfrm>
            <a:off x="5396047" y="1968683"/>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79" name="Google Shape;479;p16"/>
          <p:cNvSpPr/>
          <p:nvPr/>
        </p:nvSpPr>
        <p:spPr>
          <a:xfrm>
            <a:off x="5830848" y="1968683"/>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0" name="Google Shape;480;p16"/>
          <p:cNvSpPr/>
          <p:nvPr/>
        </p:nvSpPr>
        <p:spPr>
          <a:xfrm>
            <a:off x="6173585" y="1436051"/>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1" name="Google Shape;481;p16"/>
          <p:cNvSpPr/>
          <p:nvPr/>
        </p:nvSpPr>
        <p:spPr>
          <a:xfrm>
            <a:off x="5613448" y="1881723"/>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2" name="Google Shape;482;p16"/>
          <p:cNvSpPr/>
          <p:nvPr/>
        </p:nvSpPr>
        <p:spPr>
          <a:xfrm>
            <a:off x="6284075" y="2152585"/>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3" name="Google Shape;483;p16"/>
          <p:cNvSpPr/>
          <p:nvPr/>
        </p:nvSpPr>
        <p:spPr>
          <a:xfrm>
            <a:off x="5830848" y="1436051"/>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4" name="Google Shape;484;p16"/>
          <p:cNvSpPr/>
          <p:nvPr/>
        </p:nvSpPr>
        <p:spPr>
          <a:xfrm>
            <a:off x="5928679" y="1702367"/>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5" name="Google Shape;485;p16"/>
          <p:cNvSpPr/>
          <p:nvPr/>
        </p:nvSpPr>
        <p:spPr>
          <a:xfrm>
            <a:off x="7829432" y="1651645"/>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6" name="Google Shape;486;p16"/>
          <p:cNvSpPr/>
          <p:nvPr/>
        </p:nvSpPr>
        <p:spPr>
          <a:xfrm>
            <a:off x="8046833" y="1917961"/>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7" name="Google Shape;487;p16"/>
          <p:cNvSpPr/>
          <p:nvPr/>
        </p:nvSpPr>
        <p:spPr>
          <a:xfrm>
            <a:off x="8373710" y="1385329"/>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8" name="Google Shape;488;p16"/>
          <p:cNvSpPr/>
          <p:nvPr/>
        </p:nvSpPr>
        <p:spPr>
          <a:xfrm>
            <a:off x="7829432" y="1286934"/>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89" name="Google Shape;489;p16"/>
          <p:cNvSpPr/>
          <p:nvPr/>
        </p:nvSpPr>
        <p:spPr>
          <a:xfrm>
            <a:off x="8373710" y="1917961"/>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0" name="Google Shape;490;p16"/>
          <p:cNvSpPr/>
          <p:nvPr/>
        </p:nvSpPr>
        <p:spPr>
          <a:xfrm>
            <a:off x="8046833" y="1385329"/>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1" name="Google Shape;491;p16"/>
          <p:cNvSpPr/>
          <p:nvPr/>
        </p:nvSpPr>
        <p:spPr>
          <a:xfrm>
            <a:off x="8144663" y="1651645"/>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2" name="Google Shape;492;p16"/>
          <p:cNvSpPr/>
          <p:nvPr/>
        </p:nvSpPr>
        <p:spPr>
          <a:xfrm>
            <a:off x="7961924" y="3761383"/>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3" name="Google Shape;493;p16"/>
          <p:cNvSpPr/>
          <p:nvPr/>
        </p:nvSpPr>
        <p:spPr>
          <a:xfrm>
            <a:off x="8396726" y="3761383"/>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4" name="Google Shape;494;p16"/>
          <p:cNvSpPr/>
          <p:nvPr/>
        </p:nvSpPr>
        <p:spPr>
          <a:xfrm>
            <a:off x="8318971" y="3396550"/>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5" name="Google Shape;495;p16"/>
          <p:cNvSpPr/>
          <p:nvPr/>
        </p:nvSpPr>
        <p:spPr>
          <a:xfrm>
            <a:off x="8318971" y="3031718"/>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6" name="Google Shape;496;p16"/>
          <p:cNvSpPr/>
          <p:nvPr/>
        </p:nvSpPr>
        <p:spPr>
          <a:xfrm>
            <a:off x="7780836" y="3280321"/>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7" name="Google Shape;497;p16"/>
          <p:cNvSpPr/>
          <p:nvPr/>
        </p:nvSpPr>
        <p:spPr>
          <a:xfrm>
            <a:off x="8037113" y="3081037"/>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8" name="Google Shape;498;p16"/>
          <p:cNvSpPr/>
          <p:nvPr/>
        </p:nvSpPr>
        <p:spPr>
          <a:xfrm>
            <a:off x="8101571" y="3514506"/>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499" name="Google Shape;499;p16"/>
          <p:cNvSpPr/>
          <p:nvPr/>
        </p:nvSpPr>
        <p:spPr>
          <a:xfrm>
            <a:off x="6474883" y="4163117"/>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0" name="Google Shape;500;p16"/>
          <p:cNvSpPr/>
          <p:nvPr/>
        </p:nvSpPr>
        <p:spPr>
          <a:xfrm>
            <a:off x="6987030" y="3359648"/>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1" name="Google Shape;501;p16"/>
          <p:cNvSpPr/>
          <p:nvPr/>
        </p:nvSpPr>
        <p:spPr>
          <a:xfrm>
            <a:off x="7106632" y="4163117"/>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2" name="Google Shape;502;p16"/>
          <p:cNvSpPr/>
          <p:nvPr/>
        </p:nvSpPr>
        <p:spPr>
          <a:xfrm>
            <a:off x="6352110" y="3801862"/>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3" name="Google Shape;503;p16"/>
          <p:cNvSpPr/>
          <p:nvPr/>
        </p:nvSpPr>
        <p:spPr>
          <a:xfrm>
            <a:off x="5998498" y="3556835"/>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4" name="Google Shape;504;p16"/>
          <p:cNvSpPr/>
          <p:nvPr/>
        </p:nvSpPr>
        <p:spPr>
          <a:xfrm>
            <a:off x="6474883" y="3440606"/>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5" name="Google Shape;505;p16"/>
          <p:cNvSpPr/>
          <p:nvPr/>
        </p:nvSpPr>
        <p:spPr>
          <a:xfrm>
            <a:off x="6752142" y="3801862"/>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6" name="Google Shape;506;p16"/>
          <p:cNvSpPr/>
          <p:nvPr/>
        </p:nvSpPr>
        <p:spPr>
          <a:xfrm>
            <a:off x="4540782" y="3000079"/>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7" name="Google Shape;507;p16"/>
          <p:cNvSpPr/>
          <p:nvPr/>
        </p:nvSpPr>
        <p:spPr>
          <a:xfrm>
            <a:off x="4975583" y="3000079"/>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8" name="Google Shape;508;p16"/>
          <p:cNvSpPr/>
          <p:nvPr/>
        </p:nvSpPr>
        <p:spPr>
          <a:xfrm>
            <a:off x="4540782" y="2717458"/>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09" name="Google Shape;509;p16"/>
          <p:cNvSpPr/>
          <p:nvPr/>
        </p:nvSpPr>
        <p:spPr>
          <a:xfrm>
            <a:off x="4758182" y="2913119"/>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0" name="Google Shape;510;p16"/>
          <p:cNvSpPr/>
          <p:nvPr/>
        </p:nvSpPr>
        <p:spPr>
          <a:xfrm>
            <a:off x="4671373" y="2434838"/>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1" name="Google Shape;511;p16"/>
          <p:cNvSpPr/>
          <p:nvPr/>
        </p:nvSpPr>
        <p:spPr>
          <a:xfrm>
            <a:off x="4975583" y="2467447"/>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2" name="Google Shape;512;p16"/>
          <p:cNvSpPr/>
          <p:nvPr/>
        </p:nvSpPr>
        <p:spPr>
          <a:xfrm>
            <a:off x="4758182" y="3199364"/>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4" name="Google Shape;514;p16"/>
          <p:cNvSpPr txBox="1"/>
          <p:nvPr/>
        </p:nvSpPr>
        <p:spPr>
          <a:xfrm>
            <a:off x="8488369" y="4646213"/>
            <a:ext cx="248440" cy="412677"/>
          </a:xfrm>
          <a:prstGeom prst="rect">
            <a:avLst/>
          </a:prstGeom>
          <a:noFill/>
          <a:ln>
            <a:noFill/>
          </a:ln>
        </p:spPr>
        <p:txBody>
          <a:bodyPr spcFirstLastPara="1" wrap="square" lIns="25400" tIns="25400" rIns="25400" bIns="25400" anchor="ctr" anchorCtr="0">
            <a:spAutoFit/>
          </a:bodyPr>
          <a:lstStyle/>
          <a:p>
            <a:pPr defTabSz="703983">
              <a:spcAft>
                <a:spcPts val="600"/>
              </a:spcAft>
              <a:buClr>
                <a:srgbClr val="EF7001"/>
              </a:buClr>
              <a:buSzPts val="2400"/>
            </a:pPr>
            <a:r>
              <a:rPr lang="en-US" sz="924" b="1" kern="1200">
                <a:solidFill>
                  <a:srgbClr val="EF7001"/>
                </a:solidFill>
                <a:latin typeface="Helvetica Neue"/>
                <a:ea typeface="+mn-ea"/>
                <a:cs typeface="+mn-cs"/>
                <a:sym typeface="Helvetica Neue"/>
              </a:rPr>
              <a:t>k=6</a:t>
            </a:r>
            <a:endParaRPr lang="en-US" sz="900"/>
          </a:p>
        </p:txBody>
      </p:sp>
      <p:sp>
        <p:nvSpPr>
          <p:cNvPr id="515" name="Google Shape;515;p16"/>
          <p:cNvSpPr/>
          <p:nvPr/>
        </p:nvSpPr>
        <p:spPr>
          <a:xfrm>
            <a:off x="4561265" y="4432390"/>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6FFDE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6" name="Google Shape;516;p16"/>
          <p:cNvSpPr/>
          <p:nvPr/>
        </p:nvSpPr>
        <p:spPr>
          <a:xfrm>
            <a:off x="6675534" y="3717210"/>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FF94C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7" name="Google Shape;517;p16"/>
          <p:cNvSpPr/>
          <p:nvPr/>
        </p:nvSpPr>
        <p:spPr>
          <a:xfrm>
            <a:off x="8258703" y="2603559"/>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FEEF56"/>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8" name="Google Shape;518;p16"/>
          <p:cNvSpPr/>
          <p:nvPr/>
        </p:nvSpPr>
        <p:spPr>
          <a:xfrm>
            <a:off x="8122054" y="3417034"/>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87F84D"/>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19" name="Google Shape;519;p16"/>
          <p:cNvSpPr/>
          <p:nvPr/>
        </p:nvSpPr>
        <p:spPr>
          <a:xfrm>
            <a:off x="8165146" y="1538970"/>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FE958C"/>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20" name="Google Shape;520;p16"/>
          <p:cNvSpPr/>
          <p:nvPr/>
        </p:nvSpPr>
        <p:spPr>
          <a:xfrm>
            <a:off x="5305691" y="2265434"/>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55C1FF"/>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524" name="Google Shape;524;p16"/>
          <p:cNvSpPr txBox="1"/>
          <p:nvPr/>
        </p:nvSpPr>
        <p:spPr>
          <a:xfrm>
            <a:off x="9034734" y="4731325"/>
            <a:ext cx="1517227" cy="519373"/>
          </a:xfrm>
          <a:prstGeom prst="rect">
            <a:avLst/>
          </a:prstGeom>
          <a:noFill/>
          <a:ln>
            <a:noFill/>
          </a:ln>
        </p:spPr>
        <p:txBody>
          <a:bodyPr spcFirstLastPara="1" wrap="square" lIns="25400" tIns="25400" rIns="25400" bIns="25400" anchor="ctr" anchorCtr="0">
            <a:spAutoFit/>
          </a:bodyPr>
          <a:lstStyle/>
          <a:p>
            <a:pPr algn="ctr" defTabSz="703983">
              <a:spcAft>
                <a:spcPts val="600"/>
              </a:spcAft>
              <a:buClr>
                <a:srgbClr val="EF7001"/>
              </a:buClr>
              <a:buSzPts val="3300"/>
            </a:pPr>
            <a:r>
              <a:rPr lang="en-US" sz="1271" b="1" kern="1200">
                <a:solidFill>
                  <a:srgbClr val="EF7001"/>
                </a:solidFill>
                <a:latin typeface="Helvetica Neue"/>
                <a:ea typeface="+mn-ea"/>
                <a:cs typeface="+mn-cs"/>
                <a:sym typeface="Helvetica Neue"/>
              </a:rPr>
              <a:t>Did we get back the same clusters?</a:t>
            </a:r>
            <a:endParaRPr lang="en-US" sz="900"/>
          </a:p>
        </p:txBody>
      </p:sp>
      <p:pic>
        <p:nvPicPr>
          <p:cNvPr id="525" name="Google Shape;525;p16" descr="Line Line"/>
          <p:cNvPicPr preferRelativeResize="0"/>
          <p:nvPr/>
        </p:nvPicPr>
        <p:blipFill rotWithShape="1">
          <a:blip r:embed="rId3">
            <a:alphaModFix/>
          </a:blip>
          <a:srcRect/>
          <a:stretch/>
        </p:blipFill>
        <p:spPr>
          <a:xfrm rot="13500000">
            <a:off x="9198595" y="4535709"/>
            <a:ext cx="301564" cy="120809"/>
          </a:xfrm>
          <a:prstGeom prst="rect">
            <a:avLst/>
          </a:prstGeom>
          <a:noFill/>
          <a:ln>
            <a:noFill/>
          </a:ln>
        </p:spPr>
      </p:pic>
      <p:sp>
        <p:nvSpPr>
          <p:cNvPr id="526" name="Google Shape;526;p16"/>
          <p:cNvSpPr txBox="1"/>
          <p:nvPr/>
        </p:nvSpPr>
        <p:spPr>
          <a:xfrm>
            <a:off x="9185350" y="5092616"/>
            <a:ext cx="1215995" cy="412677"/>
          </a:xfrm>
          <a:prstGeom prst="rect">
            <a:avLst/>
          </a:prstGeom>
          <a:noFill/>
          <a:ln>
            <a:noFill/>
          </a:ln>
        </p:spPr>
        <p:txBody>
          <a:bodyPr spcFirstLastPara="1" wrap="square" lIns="25400" tIns="25400" rIns="25400" bIns="25400" anchor="ctr" anchorCtr="0">
            <a:spAutoFit/>
          </a:bodyPr>
          <a:lstStyle/>
          <a:p>
            <a:pPr algn="ctr" defTabSz="703983">
              <a:spcAft>
                <a:spcPts val="600"/>
              </a:spcAft>
              <a:buClr>
                <a:srgbClr val="B41600"/>
              </a:buClr>
              <a:buSzPts val="2400"/>
            </a:pPr>
            <a:r>
              <a:rPr lang="en-US" sz="924" b="1" kern="1200">
                <a:solidFill>
                  <a:srgbClr val="B41600"/>
                </a:solidFill>
                <a:latin typeface="Helvetica Neue"/>
                <a:ea typeface="+mn-ea"/>
                <a:cs typeface="+mn-cs"/>
                <a:sym typeface="Helvetica Neue"/>
              </a:rPr>
              <a:t>Nope. And that’s OK.</a:t>
            </a:r>
            <a:endParaRPr lang="en-US" sz="900"/>
          </a:p>
        </p:txBody>
      </p:sp>
      <p:sp>
        <p:nvSpPr>
          <p:cNvPr id="2" name="Google Shape;402;p14">
            <a:extLst>
              <a:ext uri="{FF2B5EF4-FFF2-40B4-BE49-F238E27FC236}">
                <a16:creationId xmlns:a16="http://schemas.microsoft.com/office/drawing/2014/main" id="{57CA226F-3617-D21B-9CF0-75EDC724468B}"/>
              </a:ext>
            </a:extLst>
          </p:cNvPr>
          <p:cNvSpPr txBox="1"/>
          <p:nvPr/>
        </p:nvSpPr>
        <p:spPr>
          <a:xfrm>
            <a:off x="1654059" y="4582216"/>
            <a:ext cx="2171378" cy="602216"/>
          </a:xfrm>
          <a:prstGeom prst="rect">
            <a:avLst/>
          </a:prstGeom>
          <a:noFill/>
          <a:ln>
            <a:noFill/>
          </a:ln>
        </p:spPr>
        <p:txBody>
          <a:bodyPr spcFirstLastPara="1" wrap="square" lIns="25400" tIns="25400" rIns="25400" bIns="25400" anchor="ctr" anchorCtr="0">
            <a:spAutoFit/>
          </a:bodyPr>
          <a:lstStyle/>
          <a:p>
            <a:pPr defTabSz="703983">
              <a:spcAft>
                <a:spcPts val="600"/>
              </a:spcAft>
              <a:buClr>
                <a:srgbClr val="000000"/>
              </a:buClr>
              <a:buSzPts val="2900"/>
            </a:pP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5. Repeat 3-4 until centroids stop moving!</a:t>
            </a:r>
            <a:endParaRPr lang="en-US" sz="1100">
              <a:latin typeface="Lato" panose="020F0502020204030203" pitchFamily="34" charset="0"/>
              <a:ea typeface="Lato" panose="020F0502020204030203" pitchFamily="34" charset="0"/>
              <a:cs typeface="Lato" panose="020F0502020204030203" pitchFamily="34" charset="0"/>
            </a:endParaRPr>
          </a:p>
        </p:txBody>
      </p:sp>
      <p:sp>
        <p:nvSpPr>
          <p:cNvPr id="3" name="Google Shape;342;p13">
            <a:extLst>
              <a:ext uri="{FF2B5EF4-FFF2-40B4-BE49-F238E27FC236}">
                <a16:creationId xmlns:a16="http://schemas.microsoft.com/office/drawing/2014/main" id="{A48EBF59-614C-24A4-FE1B-AF26999C9588}"/>
              </a:ext>
            </a:extLst>
          </p:cNvPr>
          <p:cNvSpPr txBox="1"/>
          <p:nvPr/>
        </p:nvSpPr>
        <p:spPr>
          <a:xfrm>
            <a:off x="1644066" y="3633434"/>
            <a:ext cx="2171378" cy="1076192"/>
          </a:xfrm>
          <a:prstGeom prst="rect">
            <a:avLst/>
          </a:prstGeom>
          <a:noFill/>
          <a:ln>
            <a:noFill/>
          </a:ln>
        </p:spPr>
        <p:txBody>
          <a:bodyPr spcFirstLastPara="1" wrap="square" lIns="25400" tIns="25400" rIns="25400" bIns="25400" anchor="ctr" anchorCtr="0">
            <a:spAutoFit/>
          </a:bodyPr>
          <a:lstStyle/>
          <a:p>
            <a:pPr defTabSz="703983">
              <a:spcAft>
                <a:spcPts val="600"/>
              </a:spcAft>
              <a:buClr>
                <a:srgbClr val="000000"/>
              </a:buClr>
              <a:buSzPts val="2900"/>
            </a:pP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4.move the </a:t>
            </a:r>
            <a:r>
              <a:rPr lang="en-US" sz="1540" b="1"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to the weighted geometric center of samples assigned to it</a:t>
            </a:r>
            <a:endParaRPr lang="en-US" sz="1100">
              <a:latin typeface="Lato" panose="020F0502020204030203" pitchFamily="34" charset="0"/>
              <a:ea typeface="Lato" panose="020F0502020204030203" pitchFamily="34" charset="0"/>
              <a:cs typeface="Lato" panose="020F0502020204030203" pitchFamily="34" charset="0"/>
            </a:endParaRPr>
          </a:p>
        </p:txBody>
      </p:sp>
      <p:sp>
        <p:nvSpPr>
          <p:cNvPr id="4" name="Google Shape;276;p12">
            <a:extLst>
              <a:ext uri="{FF2B5EF4-FFF2-40B4-BE49-F238E27FC236}">
                <a16:creationId xmlns:a16="http://schemas.microsoft.com/office/drawing/2014/main" id="{F4BCF3DB-015C-D02E-3FB5-02D139BF3D23}"/>
              </a:ext>
            </a:extLst>
          </p:cNvPr>
          <p:cNvSpPr txBox="1"/>
          <p:nvPr/>
        </p:nvSpPr>
        <p:spPr>
          <a:xfrm>
            <a:off x="1640041" y="2068985"/>
            <a:ext cx="2171378" cy="1704056"/>
          </a:xfrm>
          <a:prstGeom prst="rect">
            <a:avLst/>
          </a:prstGeom>
          <a:noFill/>
          <a:ln>
            <a:noFill/>
          </a:ln>
        </p:spPr>
        <p:txBody>
          <a:bodyPr spcFirstLastPara="1" wrap="square" lIns="25400" tIns="25400" rIns="25400" bIns="25400" anchor="ctr" anchorCtr="0">
            <a:spAutoFit/>
          </a:bodyPr>
          <a:lstStyle/>
          <a:p>
            <a:pPr defTabSz="703983">
              <a:spcAft>
                <a:spcPts val="600"/>
              </a:spcAft>
              <a:buClr>
                <a:srgbClr val="000000"/>
              </a:buClr>
              <a:buSzPts val="2900"/>
            </a:pP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1. pick a K-number of clusters</a:t>
            </a:r>
            <a:endParaRPr lang="en-US" sz="847" kern="1200">
              <a:solidFill>
                <a:schemeClr val="tx1"/>
              </a:solidFill>
              <a:latin typeface="Lato" panose="020F0502020204030203" pitchFamily="34" charset="0"/>
              <a:ea typeface="Lato" panose="020F0502020204030203" pitchFamily="34" charset="0"/>
              <a:cs typeface="Lato" panose="020F0502020204030203" pitchFamily="34" charset="0"/>
            </a:endParaRPr>
          </a:p>
          <a:p>
            <a:pPr defTabSz="703983">
              <a:spcAft>
                <a:spcPts val="600"/>
              </a:spcAft>
              <a:buClr>
                <a:srgbClr val="000000"/>
              </a:buClr>
              <a:buSzPts val="2900"/>
            </a:pP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2. randomly pick a series of “</a:t>
            </a:r>
            <a:r>
              <a:rPr lang="en-US" sz="1540" b="1"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centroids</a:t>
            </a: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a:t>
            </a:r>
            <a:endParaRPr lang="en-US" sz="847" kern="1200">
              <a:solidFill>
                <a:schemeClr val="tx1"/>
              </a:solidFill>
              <a:latin typeface="Lato" panose="020F0502020204030203" pitchFamily="34" charset="0"/>
              <a:ea typeface="Lato" panose="020F0502020204030203" pitchFamily="34" charset="0"/>
              <a:cs typeface="Lato" panose="020F0502020204030203" pitchFamily="34" charset="0"/>
            </a:endParaRPr>
          </a:p>
          <a:p>
            <a:pPr defTabSz="703983">
              <a:spcAft>
                <a:spcPts val="600"/>
              </a:spcAft>
              <a:buClr>
                <a:srgbClr val="000000"/>
              </a:buClr>
              <a:buSzPts val="2900"/>
            </a:pP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3. assign each particle to the </a:t>
            </a:r>
            <a:r>
              <a:rPr lang="en-US" sz="1540" b="1"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centroid</a:t>
            </a:r>
            <a:r>
              <a:rPr lang="en-US" sz="1540" kern="1200">
                <a:solidFill>
                  <a:srgbClr val="000000"/>
                </a:solidFill>
                <a:latin typeface="Lato" panose="020F0502020204030203" pitchFamily="34" charset="0"/>
                <a:ea typeface="Lato" panose="020F0502020204030203" pitchFamily="34" charset="0"/>
                <a:cs typeface="Lato" panose="020F0502020204030203" pitchFamily="34" charset="0"/>
                <a:sym typeface="Helvetica Neue"/>
              </a:rPr>
              <a:t> closest to it</a:t>
            </a:r>
            <a:endParaRPr lang="en-US" sz="110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7"/>
          <p:cNvSpPr txBox="1"/>
          <p:nvPr/>
        </p:nvSpPr>
        <p:spPr>
          <a:xfrm>
            <a:off x="3235900" y="3041378"/>
            <a:ext cx="5720209" cy="451406"/>
          </a:xfrm>
          <a:prstGeom prst="rect">
            <a:avLst/>
          </a:prstGeom>
          <a:noFill/>
          <a:ln>
            <a:noFill/>
          </a:ln>
        </p:spPr>
        <p:txBody>
          <a:bodyPr spcFirstLastPara="1" wrap="square" lIns="25400" tIns="25400" rIns="25400" bIns="25400" anchor="ctr" anchorCtr="0">
            <a:spAutoFit/>
          </a:bodyPr>
          <a:lstStyle/>
          <a:p>
            <a:pPr>
              <a:buClr>
                <a:srgbClr val="EF7001"/>
              </a:buClr>
              <a:buSzPts val="5200"/>
            </a:pPr>
            <a:r>
              <a:rPr lang="en-US" sz="2600" b="1">
                <a:solidFill>
                  <a:srgbClr val="EF7001"/>
                </a:solidFill>
                <a:latin typeface="Helvetica Neue"/>
                <a:ea typeface="Helvetica Neue"/>
                <a:cs typeface="Helvetica Neue"/>
                <a:sym typeface="Helvetica Neue"/>
              </a:rPr>
              <a:t>Did we get back the same clusters?</a:t>
            </a:r>
            <a:endParaRPr sz="900"/>
          </a:p>
        </p:txBody>
      </p:sp>
      <p:sp>
        <p:nvSpPr>
          <p:cNvPr id="533" name="Google Shape;533;p17"/>
          <p:cNvSpPr txBox="1"/>
          <p:nvPr/>
        </p:nvSpPr>
        <p:spPr>
          <a:xfrm>
            <a:off x="3253755" y="3505835"/>
            <a:ext cx="2200606" cy="312906"/>
          </a:xfrm>
          <a:prstGeom prst="rect">
            <a:avLst/>
          </a:prstGeom>
          <a:noFill/>
          <a:ln>
            <a:noFill/>
          </a:ln>
        </p:spPr>
        <p:txBody>
          <a:bodyPr spcFirstLastPara="1" wrap="square" lIns="25400" tIns="25400" rIns="25400" bIns="25400" anchor="ctr" anchorCtr="0">
            <a:spAutoFit/>
          </a:bodyPr>
          <a:lstStyle/>
          <a:p>
            <a:pPr>
              <a:buClr>
                <a:srgbClr val="B41600"/>
              </a:buClr>
              <a:buSzPts val="3400"/>
            </a:pPr>
            <a:r>
              <a:rPr lang="en-US" sz="1700" b="1">
                <a:solidFill>
                  <a:srgbClr val="B41600"/>
                </a:solidFill>
                <a:latin typeface="Helvetica Neue"/>
                <a:ea typeface="Helvetica Neue"/>
                <a:cs typeface="Helvetica Neue"/>
                <a:sym typeface="Helvetica Neue"/>
              </a:rPr>
              <a:t>Nope. And that’s OK.</a:t>
            </a:r>
            <a:endParaRPr sz="900"/>
          </a:p>
        </p:txBody>
      </p:sp>
      <p:sp>
        <p:nvSpPr>
          <p:cNvPr id="534" name="Google Shape;534;p17"/>
          <p:cNvSpPr txBox="1"/>
          <p:nvPr/>
        </p:nvSpPr>
        <p:spPr>
          <a:xfrm>
            <a:off x="2720938" y="5916984"/>
            <a:ext cx="6750124" cy="323570"/>
          </a:xfrm>
          <a:prstGeom prst="rect">
            <a:avLst/>
          </a:prstGeom>
          <a:noFill/>
          <a:ln>
            <a:noFill/>
          </a:ln>
        </p:spPr>
        <p:txBody>
          <a:bodyPr spcFirstLastPara="1" wrap="square" lIns="25400" tIns="25400" rIns="25400" bIns="25400" anchor="t" anchorCtr="0">
            <a:normAutofit fontScale="92500" lnSpcReduction="10000"/>
          </a:bodyPr>
          <a:lstStyle/>
          <a:p>
            <a:pPr>
              <a:lnSpc>
                <a:spcPct val="120000"/>
              </a:lnSpc>
              <a:buClr>
                <a:srgbClr val="000000"/>
              </a:buClr>
              <a:buSzPts val="4182"/>
            </a:pPr>
            <a:r>
              <a:rPr lang="en-US" sz="1700" b="1" dirty="0">
                <a:solidFill>
                  <a:srgbClr val="000000"/>
                </a:solidFill>
                <a:latin typeface="Helvetica Neue"/>
                <a:ea typeface="Helvetica Neue"/>
                <a:cs typeface="Helvetica Neue"/>
                <a:sym typeface="Helvetica Neue"/>
              </a:rPr>
              <a:t>K-means</a:t>
            </a:r>
            <a:r>
              <a:rPr lang="en-US" sz="1700" dirty="0">
                <a:solidFill>
                  <a:srgbClr val="000000"/>
                </a:solidFill>
                <a:latin typeface="Helvetica Neue"/>
                <a:ea typeface="Helvetica Neue"/>
                <a:cs typeface="Helvetica Neue"/>
                <a:sym typeface="Helvetica Neue"/>
              </a:rPr>
              <a:t> is an </a:t>
            </a:r>
            <a:r>
              <a:rPr lang="en-US" sz="1700" i="1" dirty="0">
                <a:solidFill>
                  <a:srgbClr val="000000"/>
                </a:solidFill>
                <a:latin typeface="Helvetica Neue"/>
                <a:ea typeface="Helvetica Neue"/>
                <a:cs typeface="Helvetica Neue"/>
                <a:sym typeface="Helvetica Neue"/>
              </a:rPr>
              <a:t>indeterministic</a:t>
            </a:r>
            <a:r>
              <a:rPr lang="en-US" sz="1700" dirty="0">
                <a:solidFill>
                  <a:srgbClr val="000000"/>
                </a:solidFill>
                <a:latin typeface="Helvetica Neue"/>
                <a:ea typeface="Helvetica Neue"/>
                <a:cs typeface="Helvetica Neue"/>
                <a:sym typeface="Helvetica Neue"/>
              </a:rPr>
              <a:t> algorithm—it has built-in randomness</a:t>
            </a:r>
            <a:endParaRPr sz="9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ghtbox">
            <a:extLst>
              <a:ext uri="{FF2B5EF4-FFF2-40B4-BE49-F238E27FC236}">
                <a16:creationId xmlns:a16="http://schemas.microsoft.com/office/drawing/2014/main" id="{DBEF44DE-4832-9CAF-04A5-AF3E6E543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25" y="1313976"/>
            <a:ext cx="10248349" cy="491066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53;p10">
            <a:extLst>
              <a:ext uri="{FF2B5EF4-FFF2-40B4-BE49-F238E27FC236}">
                <a16:creationId xmlns:a16="http://schemas.microsoft.com/office/drawing/2014/main" id="{BED40651-387A-90BF-0EBF-0428881C78D4}"/>
              </a:ext>
            </a:extLst>
          </p:cNvPr>
          <p:cNvSpPr txBox="1">
            <a:spLocks noGrp="1"/>
          </p:cNvSpPr>
          <p:nvPr>
            <p:ph type="title"/>
          </p:nvPr>
        </p:nvSpPr>
        <p:spPr>
          <a:xfrm>
            <a:off x="499179" y="221745"/>
            <a:ext cx="10363201" cy="1362076"/>
          </a:xfrm>
          <a:prstGeom prst="rect">
            <a:avLst/>
          </a:prstGeom>
          <a:noFill/>
          <a:ln>
            <a:noFill/>
          </a:ln>
        </p:spPr>
        <p:txBody>
          <a:bodyPr spcFirstLastPara="1" vert="horz" wrap="square" lIns="45713" tIns="45713" rIns="45713" bIns="45713" rtlCol="0" anchor="t" anchorCtr="0">
            <a:normAutofit/>
          </a:bodyPr>
          <a:lstStyle/>
          <a:p>
            <a:r>
              <a:rPr lang="en-US" sz="4000" b="1" dirty="0">
                <a:solidFill>
                  <a:srgbClr val="002060"/>
                </a:solidFill>
                <a:latin typeface="Helvetica Neue" panose="020B0604020202020204" charset="0"/>
              </a:rPr>
              <a:t>Evaluation and Choosing K</a:t>
            </a:r>
            <a:endParaRPr sz="4000" b="1" dirty="0">
              <a:solidFill>
                <a:srgbClr val="002060"/>
              </a:solidFill>
              <a:latin typeface="Helvetica Neue" panose="020B0604020202020204" charset="0"/>
            </a:endParaRPr>
          </a:p>
        </p:txBody>
      </p:sp>
    </p:spTree>
    <p:extLst>
      <p:ext uri="{BB962C8B-B14F-4D97-AF65-F5344CB8AC3E}">
        <p14:creationId xmlns:p14="http://schemas.microsoft.com/office/powerpoint/2010/main" val="13112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Unsupervised Learning</a:t>
            </a:r>
            <a:endParaRPr b="1" dirty="0">
              <a:solidFill>
                <a:srgbClr val="002060"/>
              </a:solidFill>
              <a:latin typeface="Helvetica Neue" panose="020B0604020202020204" charset="0"/>
            </a:endParaRPr>
          </a:p>
        </p:txBody>
      </p:sp>
      <p:sp>
        <p:nvSpPr>
          <p:cNvPr id="540" name="Google Shape;540;p18"/>
          <p:cNvSpPr txBox="1">
            <a:spLocks noGrp="1"/>
          </p:cNvSpPr>
          <p:nvPr>
            <p:ph type="body" idx="1"/>
          </p:nvPr>
        </p:nvSpPr>
        <p:spPr>
          <a:xfrm>
            <a:off x="563530" y="1801225"/>
            <a:ext cx="3987209"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buSzPts val="5600"/>
            </a:pPr>
            <a:r>
              <a:rPr lang="en-US" sz="2800" dirty="0"/>
              <a:t>Clustering</a:t>
            </a:r>
            <a:endParaRPr dirty="0"/>
          </a:p>
          <a:p>
            <a:pPr marL="0" indent="0">
              <a:buSzPts val="5600"/>
            </a:pPr>
            <a:r>
              <a:rPr lang="en-US" sz="2800" dirty="0">
                <a:solidFill>
                  <a:schemeClr val="tx1"/>
                </a:solidFill>
              </a:rPr>
              <a:t>Dimension reduction  </a:t>
            </a:r>
            <a:endParaRPr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5" name="Google Shape;105;p3" descr="Picture 3"/>
          <p:cNvPicPr preferRelativeResize="0"/>
          <p:nvPr/>
        </p:nvPicPr>
        <p:blipFill rotWithShape="1">
          <a:blip r:embed="rId3">
            <a:alphaModFix/>
          </a:blip>
          <a:srcRect/>
          <a:stretch/>
        </p:blipFill>
        <p:spPr>
          <a:xfrm>
            <a:off x="1407042" y="1127449"/>
            <a:ext cx="9144000" cy="4603102"/>
          </a:xfrm>
          <a:prstGeom prst="rect">
            <a:avLst/>
          </a:prstGeom>
          <a:noFill/>
          <a:ln>
            <a:noFill/>
          </a:ln>
        </p:spPr>
      </p:pic>
      <p:sp>
        <p:nvSpPr>
          <p:cNvPr id="106" name="Google Shape;106;p3"/>
          <p:cNvSpPr txBox="1"/>
          <p:nvPr/>
        </p:nvSpPr>
        <p:spPr>
          <a:xfrm>
            <a:off x="3272119" y="6347012"/>
            <a:ext cx="3626132"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a:solidFill>
                  <a:srgbClr val="000000"/>
                </a:solidFill>
                <a:latin typeface="Calibri"/>
                <a:ea typeface="Calibri"/>
                <a:cs typeface="Calibri"/>
                <a:sym typeface="Calibri"/>
              </a:rPr>
              <a:t>Credit: Andrew Ng, </a:t>
            </a: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 Learning </a:t>
            </a:r>
            <a:endParaRPr sz="900"/>
          </a:p>
        </p:txBody>
      </p:sp>
      <p:sp>
        <p:nvSpPr>
          <p:cNvPr id="2" name="Google Shape;539;p18">
            <a:extLst>
              <a:ext uri="{FF2B5EF4-FFF2-40B4-BE49-F238E27FC236}">
                <a16:creationId xmlns:a16="http://schemas.microsoft.com/office/drawing/2014/main" id="{A7BF6FAB-01FC-CF42-3B53-386D4D13677B}"/>
              </a:ext>
            </a:extLst>
          </p:cNvPr>
          <p:cNvSpPr txBox="1">
            <a:spLocks noGrp="1"/>
          </p:cNvSpPr>
          <p:nvPr>
            <p:ph type="title"/>
          </p:nvPr>
        </p:nvSpPr>
        <p:spPr>
          <a:xfrm>
            <a:off x="421761" y="218539"/>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Introducing Unsupervised Learning</a:t>
            </a:r>
            <a:endParaRPr b="1" dirty="0">
              <a:solidFill>
                <a:srgbClr val="002060"/>
              </a:solidFill>
              <a:latin typeface="Helvetica Neue" panose="020B060402020202020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Unsupervised Learning</a:t>
            </a:r>
            <a:endParaRPr b="1" dirty="0">
              <a:solidFill>
                <a:srgbClr val="002060"/>
              </a:solidFill>
              <a:latin typeface="Helvetica Neue" panose="020B0604020202020204" charset="0"/>
            </a:endParaRPr>
          </a:p>
        </p:txBody>
      </p:sp>
      <p:sp>
        <p:nvSpPr>
          <p:cNvPr id="540" name="Google Shape;540;p18"/>
          <p:cNvSpPr txBox="1">
            <a:spLocks noGrp="1"/>
          </p:cNvSpPr>
          <p:nvPr>
            <p:ph type="body" idx="1"/>
          </p:nvPr>
        </p:nvSpPr>
        <p:spPr>
          <a:xfrm>
            <a:off x="563530" y="1801225"/>
            <a:ext cx="5837270" cy="2127308"/>
          </a:xfrm>
          <a:prstGeom prst="rect">
            <a:avLst/>
          </a:prstGeom>
          <a:noFill/>
          <a:ln>
            <a:noFill/>
          </a:ln>
        </p:spPr>
        <p:txBody>
          <a:bodyPr spcFirstLastPara="1" vert="horz" wrap="square" lIns="45713" tIns="45713" rIns="45713" bIns="45713" rtlCol="0" anchor="b" anchorCtr="0">
            <a:normAutofit/>
          </a:bodyPr>
          <a:lstStyle/>
          <a:p>
            <a:pPr marL="0" indent="0">
              <a:buSzPts val="5600"/>
            </a:pPr>
            <a:r>
              <a:rPr lang="en-US" sz="2800" dirty="0">
                <a:solidFill>
                  <a:schemeClr val="tx1"/>
                </a:solidFill>
              </a:rPr>
              <a:t>Why Dimension reduction?  </a:t>
            </a:r>
            <a:endParaRPr dirty="0">
              <a:solidFill>
                <a:schemeClr val="tx1"/>
              </a:solidFill>
            </a:endParaRPr>
          </a:p>
        </p:txBody>
      </p:sp>
    </p:spTree>
    <p:extLst>
      <p:ext uri="{BB962C8B-B14F-4D97-AF65-F5344CB8AC3E}">
        <p14:creationId xmlns:p14="http://schemas.microsoft.com/office/powerpoint/2010/main" val="1836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613385-968B-579D-B4ED-8B604EF1B58A}"/>
              </a:ext>
            </a:extLst>
          </p:cNvPr>
          <p:cNvSpPr txBox="1"/>
          <p:nvPr/>
        </p:nvSpPr>
        <p:spPr>
          <a:xfrm>
            <a:off x="-281763" y="337943"/>
            <a:ext cx="10401756" cy="1261884"/>
          </a:xfrm>
          <a:prstGeom prst="rect">
            <a:avLst/>
          </a:prstGeom>
          <a:noFill/>
        </p:spPr>
        <p:txBody>
          <a:bodyPr wrap="square">
            <a:spAutoFit/>
          </a:bodyPr>
          <a:lstStyle/>
          <a:p>
            <a:pPr algn="ctr"/>
            <a:r>
              <a:rPr lang="en-US" sz="4000" b="1" dirty="0">
                <a:solidFill>
                  <a:srgbClr val="002060"/>
                </a:solidFill>
                <a:latin typeface="Helvetica Neue"/>
              </a:rPr>
              <a:t>Motivation for Dimension Reduction</a:t>
            </a:r>
          </a:p>
          <a:p>
            <a:br>
              <a:rPr lang="en-US" dirty="0"/>
            </a:br>
            <a:endParaRPr lang="en-US" dirty="0"/>
          </a:p>
        </p:txBody>
      </p:sp>
      <p:sp>
        <p:nvSpPr>
          <p:cNvPr id="9" name="TextBox 8">
            <a:extLst>
              <a:ext uri="{FF2B5EF4-FFF2-40B4-BE49-F238E27FC236}">
                <a16:creationId xmlns:a16="http://schemas.microsoft.com/office/drawing/2014/main" id="{C8FE3A53-C6E1-E601-F982-17D15031F359}"/>
              </a:ext>
            </a:extLst>
          </p:cNvPr>
          <p:cNvSpPr txBox="1"/>
          <p:nvPr/>
        </p:nvSpPr>
        <p:spPr>
          <a:xfrm>
            <a:off x="1091163" y="1397675"/>
            <a:ext cx="8444204" cy="2308324"/>
          </a:xfrm>
          <a:prstGeom prst="rect">
            <a:avLst/>
          </a:prstGeom>
          <a:noFill/>
        </p:spPr>
        <p:txBody>
          <a:bodyPr wrap="square" rtlCol="0">
            <a:spAutoFit/>
          </a:bodyPr>
          <a:lstStyle/>
          <a:p>
            <a:r>
              <a:rPr lang="en-US" dirty="0"/>
              <a:t>Complex systems often must be modeled with large datasets, having dozens to millions of columns.</a:t>
            </a:r>
          </a:p>
          <a:p>
            <a:endParaRPr lang="en-US" dirty="0"/>
          </a:p>
          <a:p>
            <a:r>
              <a:rPr lang="en-US" dirty="0"/>
              <a:t>Often, several columns can be adding similar information to the model. So, there is a certain level of </a:t>
            </a:r>
            <a:r>
              <a:rPr lang="en-US" i="1" dirty="0"/>
              <a:t>redundancy.</a:t>
            </a:r>
          </a:p>
          <a:p>
            <a:endParaRPr lang="en-US" i="1" dirty="0"/>
          </a:p>
          <a:p>
            <a:r>
              <a:rPr lang="en-US" dirty="0"/>
              <a:t>Additionally, datasets with too many features may be difficult to represent graphically.</a:t>
            </a:r>
          </a:p>
          <a:p>
            <a:endParaRPr lang="en-US" dirty="0"/>
          </a:p>
        </p:txBody>
      </p:sp>
      <p:graphicFrame>
        <p:nvGraphicFramePr>
          <p:cNvPr id="11" name="Table 11">
            <a:extLst>
              <a:ext uri="{FF2B5EF4-FFF2-40B4-BE49-F238E27FC236}">
                <a16:creationId xmlns:a16="http://schemas.microsoft.com/office/drawing/2014/main" id="{EA5EFB7F-C9FF-99AC-963C-2AA0AFF8DCB6}"/>
              </a:ext>
            </a:extLst>
          </p:cNvPr>
          <p:cNvGraphicFramePr>
            <a:graphicFrameLocks noGrp="1"/>
          </p:cNvGraphicFramePr>
          <p:nvPr/>
        </p:nvGraphicFramePr>
        <p:xfrm>
          <a:off x="1249265" y="3148541"/>
          <a:ext cx="8128000" cy="28651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91310851"/>
                    </a:ext>
                  </a:extLst>
                </a:gridCol>
                <a:gridCol w="1625600">
                  <a:extLst>
                    <a:ext uri="{9D8B030D-6E8A-4147-A177-3AD203B41FA5}">
                      <a16:colId xmlns:a16="http://schemas.microsoft.com/office/drawing/2014/main" val="4292799971"/>
                    </a:ext>
                  </a:extLst>
                </a:gridCol>
                <a:gridCol w="1625600">
                  <a:extLst>
                    <a:ext uri="{9D8B030D-6E8A-4147-A177-3AD203B41FA5}">
                      <a16:colId xmlns:a16="http://schemas.microsoft.com/office/drawing/2014/main" val="4020647887"/>
                    </a:ext>
                  </a:extLst>
                </a:gridCol>
                <a:gridCol w="1625600">
                  <a:extLst>
                    <a:ext uri="{9D8B030D-6E8A-4147-A177-3AD203B41FA5}">
                      <a16:colId xmlns:a16="http://schemas.microsoft.com/office/drawing/2014/main" val="330566911"/>
                    </a:ext>
                  </a:extLst>
                </a:gridCol>
                <a:gridCol w="1625600">
                  <a:extLst>
                    <a:ext uri="{9D8B030D-6E8A-4147-A177-3AD203B41FA5}">
                      <a16:colId xmlns:a16="http://schemas.microsoft.com/office/drawing/2014/main" val="4171029933"/>
                    </a:ext>
                  </a:extLst>
                </a:gridCol>
              </a:tblGrid>
              <a:tr h="370840">
                <a:tc>
                  <a:txBody>
                    <a:bodyPr/>
                    <a:lstStyle/>
                    <a:p>
                      <a:r>
                        <a:rPr lang="en-US" dirty="0"/>
                        <a:t>Individual  </a:t>
                      </a:r>
                    </a:p>
                  </a:txBody>
                  <a:tcPr/>
                </a:tc>
                <a:tc>
                  <a:txBody>
                    <a:bodyPr/>
                    <a:lstStyle/>
                    <a:p>
                      <a:r>
                        <a:rPr lang="en-US" dirty="0"/>
                        <a:t>Height (cm)</a:t>
                      </a:r>
                    </a:p>
                  </a:txBody>
                  <a:tcPr/>
                </a:tc>
                <a:tc>
                  <a:txBody>
                    <a:bodyPr/>
                    <a:lstStyle/>
                    <a:p>
                      <a:r>
                        <a:rPr lang="en-US" dirty="0"/>
                        <a:t>Weight (kg)</a:t>
                      </a:r>
                    </a:p>
                  </a:txBody>
                  <a:tcPr/>
                </a:tc>
                <a:tc>
                  <a:txBody>
                    <a:bodyPr/>
                    <a:lstStyle/>
                    <a:p>
                      <a:r>
                        <a:rPr lang="en-US" dirty="0"/>
                        <a:t>Income ($)</a:t>
                      </a:r>
                    </a:p>
                  </a:txBody>
                  <a:tcPr/>
                </a:tc>
                <a:tc>
                  <a:txBody>
                    <a:bodyPr/>
                    <a:lstStyle/>
                    <a:p>
                      <a:r>
                        <a:rPr lang="en-US" dirty="0"/>
                        <a:t>Number of Children</a:t>
                      </a:r>
                    </a:p>
                  </a:txBody>
                  <a:tcPr/>
                </a:tc>
                <a:extLst>
                  <a:ext uri="{0D108BD9-81ED-4DB2-BD59-A6C34878D82A}">
                    <a16:rowId xmlns:a16="http://schemas.microsoft.com/office/drawing/2014/main" val="2787376241"/>
                  </a:ext>
                </a:extLst>
              </a:tr>
              <a:tr h="370840">
                <a:tc>
                  <a:txBody>
                    <a:bodyPr/>
                    <a:lstStyle/>
                    <a:p>
                      <a:r>
                        <a:rPr lang="en-US" dirty="0"/>
                        <a:t>Person A</a:t>
                      </a:r>
                    </a:p>
                  </a:txBody>
                  <a:tcPr/>
                </a:tc>
                <a:tc>
                  <a:txBody>
                    <a:bodyPr/>
                    <a:lstStyle/>
                    <a:p>
                      <a:r>
                        <a:rPr lang="en-US" dirty="0"/>
                        <a:t>165</a:t>
                      </a:r>
                    </a:p>
                  </a:txBody>
                  <a:tcPr/>
                </a:tc>
                <a:tc>
                  <a:txBody>
                    <a:bodyPr/>
                    <a:lstStyle/>
                    <a:p>
                      <a:r>
                        <a:rPr lang="en-US" dirty="0"/>
                        <a:t>65</a:t>
                      </a:r>
                    </a:p>
                  </a:txBody>
                  <a:tcPr/>
                </a:tc>
                <a:tc>
                  <a:txBody>
                    <a:bodyPr/>
                    <a:lstStyle/>
                    <a:p>
                      <a:r>
                        <a:rPr lang="en-US" dirty="0"/>
                        <a:t>60,000</a:t>
                      </a:r>
                    </a:p>
                  </a:txBody>
                  <a:tcPr/>
                </a:tc>
                <a:tc>
                  <a:txBody>
                    <a:bodyPr/>
                    <a:lstStyle/>
                    <a:p>
                      <a:r>
                        <a:rPr lang="en-US" dirty="0"/>
                        <a:t>2</a:t>
                      </a:r>
                    </a:p>
                  </a:txBody>
                  <a:tcPr/>
                </a:tc>
                <a:extLst>
                  <a:ext uri="{0D108BD9-81ED-4DB2-BD59-A6C34878D82A}">
                    <a16:rowId xmlns:a16="http://schemas.microsoft.com/office/drawing/2014/main" val="3569080744"/>
                  </a:ext>
                </a:extLst>
              </a:tr>
              <a:tr h="370840">
                <a:tc>
                  <a:txBody>
                    <a:bodyPr/>
                    <a:lstStyle/>
                    <a:p>
                      <a:r>
                        <a:rPr lang="en-US" dirty="0"/>
                        <a:t>Person B</a:t>
                      </a:r>
                    </a:p>
                  </a:txBody>
                  <a:tcPr/>
                </a:tc>
                <a:tc>
                  <a:txBody>
                    <a:bodyPr/>
                    <a:lstStyle/>
                    <a:p>
                      <a:r>
                        <a:rPr lang="en-US" dirty="0"/>
                        <a:t>168</a:t>
                      </a:r>
                    </a:p>
                  </a:txBody>
                  <a:tcPr/>
                </a:tc>
                <a:tc>
                  <a:txBody>
                    <a:bodyPr/>
                    <a:lstStyle/>
                    <a:p>
                      <a:r>
                        <a:rPr lang="en-US" dirty="0"/>
                        <a:t>63</a:t>
                      </a:r>
                    </a:p>
                  </a:txBody>
                  <a:tcPr/>
                </a:tc>
                <a:tc>
                  <a:txBody>
                    <a:bodyPr/>
                    <a:lstStyle/>
                    <a:p>
                      <a:r>
                        <a:rPr lang="en-US" dirty="0"/>
                        <a:t>100,000</a:t>
                      </a:r>
                    </a:p>
                  </a:txBody>
                  <a:tcPr/>
                </a:tc>
                <a:tc>
                  <a:txBody>
                    <a:bodyPr/>
                    <a:lstStyle/>
                    <a:p>
                      <a:r>
                        <a:rPr lang="en-US" dirty="0"/>
                        <a:t>5</a:t>
                      </a:r>
                    </a:p>
                  </a:txBody>
                  <a:tcPr/>
                </a:tc>
                <a:extLst>
                  <a:ext uri="{0D108BD9-81ED-4DB2-BD59-A6C34878D82A}">
                    <a16:rowId xmlns:a16="http://schemas.microsoft.com/office/drawing/2014/main" val="2092929196"/>
                  </a:ext>
                </a:extLst>
              </a:tr>
              <a:tr h="370840">
                <a:tc>
                  <a:txBody>
                    <a:bodyPr/>
                    <a:lstStyle/>
                    <a:p>
                      <a:r>
                        <a:rPr lang="en-US" dirty="0"/>
                        <a:t>Person C</a:t>
                      </a:r>
                    </a:p>
                  </a:txBody>
                  <a:tcPr/>
                </a:tc>
                <a:tc>
                  <a:txBody>
                    <a:bodyPr/>
                    <a:lstStyle/>
                    <a:p>
                      <a:r>
                        <a:rPr lang="en-US" dirty="0"/>
                        <a:t>159</a:t>
                      </a:r>
                    </a:p>
                  </a:txBody>
                  <a:tcPr/>
                </a:tc>
                <a:tc>
                  <a:txBody>
                    <a:bodyPr/>
                    <a:lstStyle/>
                    <a:p>
                      <a:r>
                        <a:rPr lang="en-US" dirty="0"/>
                        <a:t>82</a:t>
                      </a:r>
                    </a:p>
                  </a:txBody>
                  <a:tcPr/>
                </a:tc>
                <a:tc>
                  <a:txBody>
                    <a:bodyPr/>
                    <a:lstStyle/>
                    <a:p>
                      <a:r>
                        <a:rPr lang="en-US" dirty="0"/>
                        <a:t>50,000</a:t>
                      </a:r>
                    </a:p>
                  </a:txBody>
                  <a:tcPr/>
                </a:tc>
                <a:tc>
                  <a:txBody>
                    <a:bodyPr/>
                    <a:lstStyle/>
                    <a:p>
                      <a:r>
                        <a:rPr lang="en-US" dirty="0"/>
                        <a:t>1</a:t>
                      </a:r>
                    </a:p>
                  </a:txBody>
                  <a:tcPr/>
                </a:tc>
                <a:extLst>
                  <a:ext uri="{0D108BD9-81ED-4DB2-BD59-A6C34878D82A}">
                    <a16:rowId xmlns:a16="http://schemas.microsoft.com/office/drawing/2014/main" val="794992686"/>
                  </a:ext>
                </a:extLst>
              </a:tr>
              <a:tr h="370840">
                <a:tc>
                  <a:txBody>
                    <a:bodyPr/>
                    <a:lstStyle/>
                    <a:p>
                      <a:r>
                        <a:rPr lang="en-US" dirty="0"/>
                        <a:t>Person D</a:t>
                      </a:r>
                    </a:p>
                  </a:txBody>
                  <a:tcPr/>
                </a:tc>
                <a:tc>
                  <a:txBody>
                    <a:bodyPr/>
                    <a:lstStyle/>
                    <a:p>
                      <a:r>
                        <a:rPr lang="en-US" dirty="0"/>
                        <a:t>183</a:t>
                      </a:r>
                    </a:p>
                  </a:txBody>
                  <a:tcPr/>
                </a:tc>
                <a:tc>
                  <a:txBody>
                    <a:bodyPr/>
                    <a:lstStyle/>
                    <a:p>
                      <a:r>
                        <a:rPr lang="en-US" dirty="0"/>
                        <a:t>68</a:t>
                      </a:r>
                    </a:p>
                  </a:txBody>
                  <a:tcPr/>
                </a:tc>
                <a:tc>
                  <a:txBody>
                    <a:bodyPr/>
                    <a:lstStyle/>
                    <a:p>
                      <a:r>
                        <a:rPr lang="en-US" dirty="0"/>
                        <a:t>90,000</a:t>
                      </a:r>
                    </a:p>
                  </a:txBody>
                  <a:tcPr/>
                </a:tc>
                <a:tc>
                  <a:txBody>
                    <a:bodyPr/>
                    <a:lstStyle/>
                    <a:p>
                      <a:r>
                        <a:rPr lang="en-US" dirty="0"/>
                        <a:t>4</a:t>
                      </a:r>
                    </a:p>
                  </a:txBody>
                  <a:tcPr/>
                </a:tc>
                <a:extLst>
                  <a:ext uri="{0D108BD9-81ED-4DB2-BD59-A6C34878D82A}">
                    <a16:rowId xmlns:a16="http://schemas.microsoft.com/office/drawing/2014/main" val="1874114639"/>
                  </a:ext>
                </a:extLst>
              </a:tr>
              <a:tr h="370840">
                <a:tc>
                  <a:txBody>
                    <a:bodyPr/>
                    <a:lstStyle/>
                    <a:p>
                      <a:r>
                        <a:rPr lang="en-US" dirty="0"/>
                        <a:t>Person E</a:t>
                      </a:r>
                    </a:p>
                  </a:txBody>
                  <a:tcPr/>
                </a:tc>
                <a:tc>
                  <a:txBody>
                    <a:bodyPr/>
                    <a:lstStyle/>
                    <a:p>
                      <a:r>
                        <a:rPr lang="en-US" dirty="0"/>
                        <a:t>187</a:t>
                      </a:r>
                    </a:p>
                  </a:txBody>
                  <a:tcPr/>
                </a:tc>
                <a:tc>
                  <a:txBody>
                    <a:bodyPr/>
                    <a:lstStyle/>
                    <a:p>
                      <a:r>
                        <a:rPr lang="en-US" dirty="0"/>
                        <a:t>87</a:t>
                      </a:r>
                    </a:p>
                  </a:txBody>
                  <a:tcPr/>
                </a:tc>
                <a:tc>
                  <a:txBody>
                    <a:bodyPr/>
                    <a:lstStyle/>
                    <a:p>
                      <a:r>
                        <a:rPr lang="en-US" dirty="0"/>
                        <a:t>110,000</a:t>
                      </a:r>
                    </a:p>
                  </a:txBody>
                  <a:tcPr/>
                </a:tc>
                <a:tc>
                  <a:txBody>
                    <a:bodyPr/>
                    <a:lstStyle/>
                    <a:p>
                      <a:r>
                        <a:rPr lang="en-US" dirty="0"/>
                        <a:t>5</a:t>
                      </a:r>
                    </a:p>
                  </a:txBody>
                  <a:tcPr/>
                </a:tc>
                <a:extLst>
                  <a:ext uri="{0D108BD9-81ED-4DB2-BD59-A6C34878D82A}">
                    <a16:rowId xmlns:a16="http://schemas.microsoft.com/office/drawing/2014/main" val="2348252618"/>
                  </a:ext>
                </a:extLst>
              </a:tr>
              <a:tr h="370840">
                <a:tc>
                  <a:txBody>
                    <a:bodyPr/>
                    <a:lstStyle/>
                    <a:p>
                      <a:r>
                        <a:rPr lang="en-US" dirty="0"/>
                        <a:t>Person F</a:t>
                      </a:r>
                    </a:p>
                  </a:txBody>
                  <a:tcPr/>
                </a:tc>
                <a:tc>
                  <a:txBody>
                    <a:bodyPr/>
                    <a:lstStyle/>
                    <a:p>
                      <a:r>
                        <a:rPr lang="en-US" dirty="0"/>
                        <a:t>189</a:t>
                      </a:r>
                    </a:p>
                  </a:txBody>
                  <a:tcPr/>
                </a:tc>
                <a:tc>
                  <a:txBody>
                    <a:bodyPr/>
                    <a:lstStyle/>
                    <a:p>
                      <a:r>
                        <a:rPr lang="en-US" dirty="0"/>
                        <a:t>89</a:t>
                      </a:r>
                    </a:p>
                  </a:txBody>
                  <a:tcPr/>
                </a:tc>
                <a:tc>
                  <a:txBody>
                    <a:bodyPr/>
                    <a:lstStyle/>
                    <a:p>
                      <a:r>
                        <a:rPr lang="en-US" dirty="0"/>
                        <a:t>95,000</a:t>
                      </a:r>
                    </a:p>
                  </a:txBody>
                  <a:tcPr/>
                </a:tc>
                <a:tc>
                  <a:txBody>
                    <a:bodyPr/>
                    <a:lstStyle/>
                    <a:p>
                      <a:r>
                        <a:rPr lang="en-US" dirty="0"/>
                        <a:t>4</a:t>
                      </a:r>
                    </a:p>
                  </a:txBody>
                  <a:tcPr/>
                </a:tc>
                <a:extLst>
                  <a:ext uri="{0D108BD9-81ED-4DB2-BD59-A6C34878D82A}">
                    <a16:rowId xmlns:a16="http://schemas.microsoft.com/office/drawing/2014/main" val="1845124772"/>
                  </a:ext>
                </a:extLst>
              </a:tr>
            </a:tbl>
          </a:graphicData>
        </a:graphic>
      </p:graphicFrame>
      <p:pic>
        <p:nvPicPr>
          <p:cNvPr id="1026" name="Picture 2" descr="Line Line">
            <a:extLst>
              <a:ext uri="{FF2B5EF4-FFF2-40B4-BE49-F238E27FC236}">
                <a16:creationId xmlns:a16="http://schemas.microsoft.com/office/drawing/2014/main" id="{6382CFA1-3B5B-FC38-A62F-805138A1D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flipH="1">
            <a:off x="9402114" y="3180614"/>
            <a:ext cx="675806" cy="2725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50907D1-1183-20C3-6741-D5162B3A3B12}"/>
              </a:ext>
            </a:extLst>
          </p:cNvPr>
          <p:cNvSpPr txBox="1"/>
          <p:nvPr/>
        </p:nvSpPr>
        <p:spPr>
          <a:xfrm>
            <a:off x="10119997" y="2931091"/>
            <a:ext cx="1836033" cy="738664"/>
          </a:xfrm>
          <a:prstGeom prst="rect">
            <a:avLst/>
          </a:prstGeom>
          <a:noFill/>
        </p:spPr>
        <p:txBody>
          <a:bodyPr wrap="square" rtlCol="0">
            <a:spAutoFit/>
          </a:bodyPr>
          <a:lstStyle/>
          <a:p>
            <a:r>
              <a:rPr lang="en-US" sz="1400" b="1" dirty="0">
                <a:solidFill>
                  <a:srgbClr val="EF7001"/>
                </a:solidFill>
                <a:latin typeface="Helvetica Neue"/>
              </a:rPr>
              <a:t>Four dimensions; can’t even be graphed!</a:t>
            </a:r>
            <a:endParaRPr lang="en-US" sz="1400" dirty="0"/>
          </a:p>
        </p:txBody>
      </p:sp>
      <p:sp>
        <p:nvSpPr>
          <p:cNvPr id="14" name="TextBox 13">
            <a:extLst>
              <a:ext uri="{FF2B5EF4-FFF2-40B4-BE49-F238E27FC236}">
                <a16:creationId xmlns:a16="http://schemas.microsoft.com/office/drawing/2014/main" id="{96A79A7E-C72B-573E-9A61-5E5DA290F9DF}"/>
              </a:ext>
            </a:extLst>
          </p:cNvPr>
          <p:cNvSpPr txBox="1"/>
          <p:nvPr/>
        </p:nvSpPr>
        <p:spPr>
          <a:xfrm>
            <a:off x="2834149" y="3246794"/>
            <a:ext cx="6238566"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57065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613385-968B-579D-B4ED-8B604EF1B58A}"/>
              </a:ext>
            </a:extLst>
          </p:cNvPr>
          <p:cNvSpPr txBox="1"/>
          <p:nvPr/>
        </p:nvSpPr>
        <p:spPr>
          <a:xfrm>
            <a:off x="-291078" y="379044"/>
            <a:ext cx="10290485" cy="1261884"/>
          </a:xfrm>
          <a:prstGeom prst="rect">
            <a:avLst/>
          </a:prstGeom>
          <a:noFill/>
        </p:spPr>
        <p:txBody>
          <a:bodyPr wrap="square">
            <a:spAutoFit/>
          </a:bodyPr>
          <a:lstStyle/>
          <a:p>
            <a:pPr algn="ctr"/>
            <a:r>
              <a:rPr lang="en-US" sz="4000" b="1" dirty="0">
                <a:solidFill>
                  <a:srgbClr val="002060"/>
                </a:solidFill>
                <a:latin typeface="Helvetica Neue"/>
              </a:rPr>
              <a:t>Motivation for Dimension Reduction</a:t>
            </a:r>
          </a:p>
          <a:p>
            <a:br>
              <a:rPr lang="en-US" dirty="0"/>
            </a:br>
            <a:endParaRPr lang="en-US" dirty="0"/>
          </a:p>
        </p:txBody>
      </p:sp>
      <p:graphicFrame>
        <p:nvGraphicFramePr>
          <p:cNvPr id="11" name="Table 11">
            <a:extLst>
              <a:ext uri="{FF2B5EF4-FFF2-40B4-BE49-F238E27FC236}">
                <a16:creationId xmlns:a16="http://schemas.microsoft.com/office/drawing/2014/main" id="{EA5EFB7F-C9FF-99AC-963C-2AA0AFF8DCB6}"/>
              </a:ext>
            </a:extLst>
          </p:cNvPr>
          <p:cNvGraphicFramePr>
            <a:graphicFrameLocks noGrp="1"/>
          </p:cNvGraphicFramePr>
          <p:nvPr>
            <p:extLst>
              <p:ext uri="{D42A27DB-BD31-4B8C-83A1-F6EECF244321}">
                <p14:modId xmlns:p14="http://schemas.microsoft.com/office/powerpoint/2010/main" val="4069909933"/>
              </p:ext>
            </p:extLst>
          </p:nvPr>
        </p:nvGraphicFramePr>
        <p:xfrm>
          <a:off x="790162" y="1640928"/>
          <a:ext cx="8128000" cy="28651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91310851"/>
                    </a:ext>
                  </a:extLst>
                </a:gridCol>
                <a:gridCol w="1625600">
                  <a:extLst>
                    <a:ext uri="{9D8B030D-6E8A-4147-A177-3AD203B41FA5}">
                      <a16:colId xmlns:a16="http://schemas.microsoft.com/office/drawing/2014/main" val="4292799971"/>
                    </a:ext>
                  </a:extLst>
                </a:gridCol>
                <a:gridCol w="1625600">
                  <a:extLst>
                    <a:ext uri="{9D8B030D-6E8A-4147-A177-3AD203B41FA5}">
                      <a16:colId xmlns:a16="http://schemas.microsoft.com/office/drawing/2014/main" val="4020647887"/>
                    </a:ext>
                  </a:extLst>
                </a:gridCol>
                <a:gridCol w="1625600">
                  <a:extLst>
                    <a:ext uri="{9D8B030D-6E8A-4147-A177-3AD203B41FA5}">
                      <a16:colId xmlns:a16="http://schemas.microsoft.com/office/drawing/2014/main" val="330566911"/>
                    </a:ext>
                  </a:extLst>
                </a:gridCol>
                <a:gridCol w="1625600">
                  <a:extLst>
                    <a:ext uri="{9D8B030D-6E8A-4147-A177-3AD203B41FA5}">
                      <a16:colId xmlns:a16="http://schemas.microsoft.com/office/drawing/2014/main" val="4171029933"/>
                    </a:ext>
                  </a:extLst>
                </a:gridCol>
              </a:tblGrid>
              <a:tr h="370840">
                <a:tc>
                  <a:txBody>
                    <a:bodyPr/>
                    <a:lstStyle/>
                    <a:p>
                      <a:r>
                        <a:rPr lang="en-US" dirty="0"/>
                        <a:t>Individual  </a:t>
                      </a:r>
                    </a:p>
                  </a:txBody>
                  <a:tcPr/>
                </a:tc>
                <a:tc>
                  <a:txBody>
                    <a:bodyPr/>
                    <a:lstStyle/>
                    <a:p>
                      <a:r>
                        <a:rPr lang="en-US" dirty="0"/>
                        <a:t>Height (cm)</a:t>
                      </a:r>
                    </a:p>
                  </a:txBody>
                  <a:tcPr/>
                </a:tc>
                <a:tc>
                  <a:txBody>
                    <a:bodyPr/>
                    <a:lstStyle/>
                    <a:p>
                      <a:r>
                        <a:rPr lang="en-US" dirty="0"/>
                        <a:t>Weight (kg)</a:t>
                      </a:r>
                    </a:p>
                  </a:txBody>
                  <a:tcPr/>
                </a:tc>
                <a:tc>
                  <a:txBody>
                    <a:bodyPr/>
                    <a:lstStyle/>
                    <a:p>
                      <a:r>
                        <a:rPr lang="en-US" dirty="0"/>
                        <a:t>Income ($)</a:t>
                      </a:r>
                    </a:p>
                  </a:txBody>
                  <a:tcPr/>
                </a:tc>
                <a:tc>
                  <a:txBody>
                    <a:bodyPr/>
                    <a:lstStyle/>
                    <a:p>
                      <a:r>
                        <a:rPr lang="en-US" dirty="0"/>
                        <a:t>Number of Children</a:t>
                      </a:r>
                    </a:p>
                  </a:txBody>
                  <a:tcPr/>
                </a:tc>
                <a:extLst>
                  <a:ext uri="{0D108BD9-81ED-4DB2-BD59-A6C34878D82A}">
                    <a16:rowId xmlns:a16="http://schemas.microsoft.com/office/drawing/2014/main" val="2787376241"/>
                  </a:ext>
                </a:extLst>
              </a:tr>
              <a:tr h="370840">
                <a:tc>
                  <a:txBody>
                    <a:bodyPr/>
                    <a:lstStyle/>
                    <a:p>
                      <a:r>
                        <a:rPr lang="en-US" dirty="0"/>
                        <a:t>Person A</a:t>
                      </a:r>
                    </a:p>
                  </a:txBody>
                  <a:tcPr/>
                </a:tc>
                <a:tc>
                  <a:txBody>
                    <a:bodyPr/>
                    <a:lstStyle/>
                    <a:p>
                      <a:r>
                        <a:rPr lang="en-US" dirty="0"/>
                        <a:t>165</a:t>
                      </a:r>
                    </a:p>
                  </a:txBody>
                  <a:tcPr/>
                </a:tc>
                <a:tc>
                  <a:txBody>
                    <a:bodyPr/>
                    <a:lstStyle/>
                    <a:p>
                      <a:r>
                        <a:rPr lang="en-US" dirty="0"/>
                        <a:t>65</a:t>
                      </a:r>
                    </a:p>
                  </a:txBody>
                  <a:tcPr/>
                </a:tc>
                <a:tc>
                  <a:txBody>
                    <a:bodyPr/>
                    <a:lstStyle/>
                    <a:p>
                      <a:r>
                        <a:rPr lang="en-US" dirty="0"/>
                        <a:t>60,000</a:t>
                      </a:r>
                    </a:p>
                  </a:txBody>
                  <a:tcPr/>
                </a:tc>
                <a:tc>
                  <a:txBody>
                    <a:bodyPr/>
                    <a:lstStyle/>
                    <a:p>
                      <a:r>
                        <a:rPr lang="en-US" dirty="0"/>
                        <a:t>2</a:t>
                      </a:r>
                    </a:p>
                  </a:txBody>
                  <a:tcPr/>
                </a:tc>
                <a:extLst>
                  <a:ext uri="{0D108BD9-81ED-4DB2-BD59-A6C34878D82A}">
                    <a16:rowId xmlns:a16="http://schemas.microsoft.com/office/drawing/2014/main" val="3569080744"/>
                  </a:ext>
                </a:extLst>
              </a:tr>
              <a:tr h="370840">
                <a:tc>
                  <a:txBody>
                    <a:bodyPr/>
                    <a:lstStyle/>
                    <a:p>
                      <a:r>
                        <a:rPr lang="en-US" dirty="0"/>
                        <a:t>Person B</a:t>
                      </a:r>
                    </a:p>
                  </a:txBody>
                  <a:tcPr/>
                </a:tc>
                <a:tc>
                  <a:txBody>
                    <a:bodyPr/>
                    <a:lstStyle/>
                    <a:p>
                      <a:r>
                        <a:rPr lang="en-US" dirty="0"/>
                        <a:t>168</a:t>
                      </a:r>
                    </a:p>
                  </a:txBody>
                  <a:tcPr/>
                </a:tc>
                <a:tc>
                  <a:txBody>
                    <a:bodyPr/>
                    <a:lstStyle/>
                    <a:p>
                      <a:r>
                        <a:rPr lang="en-US" dirty="0"/>
                        <a:t>63</a:t>
                      </a:r>
                    </a:p>
                  </a:txBody>
                  <a:tcPr/>
                </a:tc>
                <a:tc>
                  <a:txBody>
                    <a:bodyPr/>
                    <a:lstStyle/>
                    <a:p>
                      <a:r>
                        <a:rPr lang="en-US" dirty="0"/>
                        <a:t>100,000</a:t>
                      </a:r>
                    </a:p>
                  </a:txBody>
                  <a:tcPr/>
                </a:tc>
                <a:tc>
                  <a:txBody>
                    <a:bodyPr/>
                    <a:lstStyle/>
                    <a:p>
                      <a:r>
                        <a:rPr lang="en-US" dirty="0"/>
                        <a:t>5</a:t>
                      </a:r>
                    </a:p>
                  </a:txBody>
                  <a:tcPr/>
                </a:tc>
                <a:extLst>
                  <a:ext uri="{0D108BD9-81ED-4DB2-BD59-A6C34878D82A}">
                    <a16:rowId xmlns:a16="http://schemas.microsoft.com/office/drawing/2014/main" val="2092929196"/>
                  </a:ext>
                </a:extLst>
              </a:tr>
              <a:tr h="370840">
                <a:tc>
                  <a:txBody>
                    <a:bodyPr/>
                    <a:lstStyle/>
                    <a:p>
                      <a:r>
                        <a:rPr lang="en-US" dirty="0"/>
                        <a:t>Person C</a:t>
                      </a:r>
                    </a:p>
                  </a:txBody>
                  <a:tcPr/>
                </a:tc>
                <a:tc>
                  <a:txBody>
                    <a:bodyPr/>
                    <a:lstStyle/>
                    <a:p>
                      <a:r>
                        <a:rPr lang="en-US" dirty="0"/>
                        <a:t>159</a:t>
                      </a:r>
                    </a:p>
                  </a:txBody>
                  <a:tcPr/>
                </a:tc>
                <a:tc>
                  <a:txBody>
                    <a:bodyPr/>
                    <a:lstStyle/>
                    <a:p>
                      <a:r>
                        <a:rPr lang="en-US" dirty="0"/>
                        <a:t>82</a:t>
                      </a:r>
                    </a:p>
                  </a:txBody>
                  <a:tcPr/>
                </a:tc>
                <a:tc>
                  <a:txBody>
                    <a:bodyPr/>
                    <a:lstStyle/>
                    <a:p>
                      <a:r>
                        <a:rPr lang="en-US" dirty="0"/>
                        <a:t>50,000</a:t>
                      </a:r>
                    </a:p>
                  </a:txBody>
                  <a:tcPr/>
                </a:tc>
                <a:tc>
                  <a:txBody>
                    <a:bodyPr/>
                    <a:lstStyle/>
                    <a:p>
                      <a:r>
                        <a:rPr lang="en-US" dirty="0"/>
                        <a:t>1</a:t>
                      </a:r>
                    </a:p>
                  </a:txBody>
                  <a:tcPr/>
                </a:tc>
                <a:extLst>
                  <a:ext uri="{0D108BD9-81ED-4DB2-BD59-A6C34878D82A}">
                    <a16:rowId xmlns:a16="http://schemas.microsoft.com/office/drawing/2014/main" val="794992686"/>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74114639"/>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8252618"/>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45124772"/>
                  </a:ext>
                </a:extLst>
              </a:tr>
            </a:tbl>
          </a:graphicData>
        </a:graphic>
      </p:graphicFrame>
      <p:pic>
        <p:nvPicPr>
          <p:cNvPr id="2050" name="Picture 2" descr="Image">
            <a:extLst>
              <a:ext uri="{FF2B5EF4-FFF2-40B4-BE49-F238E27FC236}">
                <a16:creationId xmlns:a16="http://schemas.microsoft.com/office/drawing/2014/main" id="{1E220E91-5689-8BBB-E38B-9FF92E99E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263" y="3569109"/>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25A828-ECBD-09D4-F532-CECE5A3DEA49}"/>
              </a:ext>
            </a:extLst>
          </p:cNvPr>
          <p:cNvSpPr txBox="1"/>
          <p:nvPr/>
        </p:nvSpPr>
        <p:spPr>
          <a:xfrm>
            <a:off x="8708675" y="2411729"/>
            <a:ext cx="3483329" cy="1477328"/>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What if I have a lot of features, but not a lot of samples? </a:t>
            </a:r>
            <a:endParaRPr lang="en-US" dirty="0"/>
          </a:p>
          <a:p>
            <a:br>
              <a:rPr lang="en-US" dirty="0"/>
            </a:br>
            <a:endParaRPr lang="en-US" dirty="0"/>
          </a:p>
        </p:txBody>
      </p:sp>
    </p:spTree>
    <p:extLst>
      <p:ext uri="{BB962C8B-B14F-4D97-AF65-F5344CB8AC3E}">
        <p14:creationId xmlns:p14="http://schemas.microsoft.com/office/powerpoint/2010/main" val="1512676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613385-968B-579D-B4ED-8B604EF1B58A}"/>
              </a:ext>
            </a:extLst>
          </p:cNvPr>
          <p:cNvSpPr txBox="1"/>
          <p:nvPr/>
        </p:nvSpPr>
        <p:spPr>
          <a:xfrm>
            <a:off x="-291078" y="379044"/>
            <a:ext cx="10290485" cy="1261884"/>
          </a:xfrm>
          <a:prstGeom prst="rect">
            <a:avLst/>
          </a:prstGeom>
          <a:noFill/>
        </p:spPr>
        <p:txBody>
          <a:bodyPr wrap="square">
            <a:spAutoFit/>
          </a:bodyPr>
          <a:lstStyle/>
          <a:p>
            <a:pPr algn="ctr"/>
            <a:r>
              <a:rPr lang="en-US" sz="4000" b="1" dirty="0">
                <a:solidFill>
                  <a:srgbClr val="002060"/>
                </a:solidFill>
                <a:latin typeface="Helvetica Neue"/>
              </a:rPr>
              <a:t>Motivation for Dimension Reduction</a:t>
            </a:r>
          </a:p>
          <a:p>
            <a:br>
              <a:rPr lang="en-US" dirty="0"/>
            </a:br>
            <a:endParaRPr lang="en-US" dirty="0"/>
          </a:p>
        </p:txBody>
      </p:sp>
      <p:graphicFrame>
        <p:nvGraphicFramePr>
          <p:cNvPr id="11" name="Table 11">
            <a:extLst>
              <a:ext uri="{FF2B5EF4-FFF2-40B4-BE49-F238E27FC236}">
                <a16:creationId xmlns:a16="http://schemas.microsoft.com/office/drawing/2014/main" id="{EA5EFB7F-C9FF-99AC-963C-2AA0AFF8DCB6}"/>
              </a:ext>
            </a:extLst>
          </p:cNvPr>
          <p:cNvGraphicFramePr>
            <a:graphicFrameLocks noGrp="1"/>
          </p:cNvGraphicFramePr>
          <p:nvPr/>
        </p:nvGraphicFramePr>
        <p:xfrm>
          <a:off x="790162" y="1640928"/>
          <a:ext cx="8128000" cy="28651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91310851"/>
                    </a:ext>
                  </a:extLst>
                </a:gridCol>
                <a:gridCol w="1625600">
                  <a:extLst>
                    <a:ext uri="{9D8B030D-6E8A-4147-A177-3AD203B41FA5}">
                      <a16:colId xmlns:a16="http://schemas.microsoft.com/office/drawing/2014/main" val="4292799971"/>
                    </a:ext>
                  </a:extLst>
                </a:gridCol>
                <a:gridCol w="1625600">
                  <a:extLst>
                    <a:ext uri="{9D8B030D-6E8A-4147-A177-3AD203B41FA5}">
                      <a16:colId xmlns:a16="http://schemas.microsoft.com/office/drawing/2014/main" val="4020647887"/>
                    </a:ext>
                  </a:extLst>
                </a:gridCol>
                <a:gridCol w="1625600">
                  <a:extLst>
                    <a:ext uri="{9D8B030D-6E8A-4147-A177-3AD203B41FA5}">
                      <a16:colId xmlns:a16="http://schemas.microsoft.com/office/drawing/2014/main" val="330566911"/>
                    </a:ext>
                  </a:extLst>
                </a:gridCol>
                <a:gridCol w="1625600">
                  <a:extLst>
                    <a:ext uri="{9D8B030D-6E8A-4147-A177-3AD203B41FA5}">
                      <a16:colId xmlns:a16="http://schemas.microsoft.com/office/drawing/2014/main" val="4171029933"/>
                    </a:ext>
                  </a:extLst>
                </a:gridCol>
              </a:tblGrid>
              <a:tr h="370840">
                <a:tc>
                  <a:txBody>
                    <a:bodyPr/>
                    <a:lstStyle/>
                    <a:p>
                      <a:r>
                        <a:rPr lang="en-US" dirty="0"/>
                        <a:t>Individual  </a:t>
                      </a:r>
                    </a:p>
                  </a:txBody>
                  <a:tcPr/>
                </a:tc>
                <a:tc>
                  <a:txBody>
                    <a:bodyPr/>
                    <a:lstStyle/>
                    <a:p>
                      <a:r>
                        <a:rPr lang="en-US" dirty="0"/>
                        <a:t>Height (cm)</a:t>
                      </a:r>
                    </a:p>
                  </a:txBody>
                  <a:tcPr/>
                </a:tc>
                <a:tc>
                  <a:txBody>
                    <a:bodyPr/>
                    <a:lstStyle/>
                    <a:p>
                      <a:r>
                        <a:rPr lang="en-US" dirty="0"/>
                        <a:t>Weight (kg)</a:t>
                      </a:r>
                    </a:p>
                  </a:txBody>
                  <a:tcPr/>
                </a:tc>
                <a:tc>
                  <a:txBody>
                    <a:bodyPr/>
                    <a:lstStyle/>
                    <a:p>
                      <a:r>
                        <a:rPr lang="en-US" dirty="0"/>
                        <a:t>Income ($)</a:t>
                      </a:r>
                    </a:p>
                  </a:txBody>
                  <a:tcPr/>
                </a:tc>
                <a:tc>
                  <a:txBody>
                    <a:bodyPr/>
                    <a:lstStyle/>
                    <a:p>
                      <a:r>
                        <a:rPr lang="en-US" dirty="0"/>
                        <a:t>Number of Children</a:t>
                      </a:r>
                    </a:p>
                  </a:txBody>
                  <a:tcPr/>
                </a:tc>
                <a:extLst>
                  <a:ext uri="{0D108BD9-81ED-4DB2-BD59-A6C34878D82A}">
                    <a16:rowId xmlns:a16="http://schemas.microsoft.com/office/drawing/2014/main" val="2787376241"/>
                  </a:ext>
                </a:extLst>
              </a:tr>
              <a:tr h="370840">
                <a:tc>
                  <a:txBody>
                    <a:bodyPr/>
                    <a:lstStyle/>
                    <a:p>
                      <a:r>
                        <a:rPr lang="en-US" dirty="0"/>
                        <a:t>Person A</a:t>
                      </a:r>
                    </a:p>
                  </a:txBody>
                  <a:tcPr/>
                </a:tc>
                <a:tc>
                  <a:txBody>
                    <a:bodyPr/>
                    <a:lstStyle/>
                    <a:p>
                      <a:r>
                        <a:rPr lang="en-US" dirty="0"/>
                        <a:t>165</a:t>
                      </a:r>
                    </a:p>
                  </a:txBody>
                  <a:tcPr/>
                </a:tc>
                <a:tc>
                  <a:txBody>
                    <a:bodyPr/>
                    <a:lstStyle/>
                    <a:p>
                      <a:r>
                        <a:rPr lang="en-US" dirty="0"/>
                        <a:t>65</a:t>
                      </a:r>
                    </a:p>
                  </a:txBody>
                  <a:tcPr/>
                </a:tc>
                <a:tc>
                  <a:txBody>
                    <a:bodyPr/>
                    <a:lstStyle/>
                    <a:p>
                      <a:r>
                        <a:rPr lang="en-US" dirty="0"/>
                        <a:t>60,000</a:t>
                      </a:r>
                    </a:p>
                  </a:txBody>
                  <a:tcPr/>
                </a:tc>
                <a:tc>
                  <a:txBody>
                    <a:bodyPr/>
                    <a:lstStyle/>
                    <a:p>
                      <a:r>
                        <a:rPr lang="en-US" dirty="0"/>
                        <a:t>2</a:t>
                      </a:r>
                    </a:p>
                  </a:txBody>
                  <a:tcPr/>
                </a:tc>
                <a:extLst>
                  <a:ext uri="{0D108BD9-81ED-4DB2-BD59-A6C34878D82A}">
                    <a16:rowId xmlns:a16="http://schemas.microsoft.com/office/drawing/2014/main" val="3569080744"/>
                  </a:ext>
                </a:extLst>
              </a:tr>
              <a:tr h="370840">
                <a:tc>
                  <a:txBody>
                    <a:bodyPr/>
                    <a:lstStyle/>
                    <a:p>
                      <a:r>
                        <a:rPr lang="en-US" dirty="0"/>
                        <a:t>Person B</a:t>
                      </a:r>
                    </a:p>
                  </a:txBody>
                  <a:tcPr/>
                </a:tc>
                <a:tc>
                  <a:txBody>
                    <a:bodyPr/>
                    <a:lstStyle/>
                    <a:p>
                      <a:r>
                        <a:rPr lang="en-US" dirty="0"/>
                        <a:t>168</a:t>
                      </a:r>
                    </a:p>
                  </a:txBody>
                  <a:tcPr/>
                </a:tc>
                <a:tc>
                  <a:txBody>
                    <a:bodyPr/>
                    <a:lstStyle/>
                    <a:p>
                      <a:r>
                        <a:rPr lang="en-US" dirty="0"/>
                        <a:t>63</a:t>
                      </a:r>
                    </a:p>
                  </a:txBody>
                  <a:tcPr/>
                </a:tc>
                <a:tc>
                  <a:txBody>
                    <a:bodyPr/>
                    <a:lstStyle/>
                    <a:p>
                      <a:r>
                        <a:rPr lang="en-US" dirty="0"/>
                        <a:t>100,000</a:t>
                      </a:r>
                    </a:p>
                  </a:txBody>
                  <a:tcPr/>
                </a:tc>
                <a:tc>
                  <a:txBody>
                    <a:bodyPr/>
                    <a:lstStyle/>
                    <a:p>
                      <a:r>
                        <a:rPr lang="en-US" dirty="0"/>
                        <a:t>5</a:t>
                      </a:r>
                    </a:p>
                  </a:txBody>
                  <a:tcPr/>
                </a:tc>
                <a:extLst>
                  <a:ext uri="{0D108BD9-81ED-4DB2-BD59-A6C34878D82A}">
                    <a16:rowId xmlns:a16="http://schemas.microsoft.com/office/drawing/2014/main" val="2092929196"/>
                  </a:ext>
                </a:extLst>
              </a:tr>
              <a:tr h="370840">
                <a:tc>
                  <a:txBody>
                    <a:bodyPr/>
                    <a:lstStyle/>
                    <a:p>
                      <a:r>
                        <a:rPr lang="en-US" dirty="0"/>
                        <a:t>Person C</a:t>
                      </a:r>
                    </a:p>
                  </a:txBody>
                  <a:tcPr/>
                </a:tc>
                <a:tc>
                  <a:txBody>
                    <a:bodyPr/>
                    <a:lstStyle/>
                    <a:p>
                      <a:r>
                        <a:rPr lang="en-US" dirty="0"/>
                        <a:t>159</a:t>
                      </a:r>
                    </a:p>
                  </a:txBody>
                  <a:tcPr/>
                </a:tc>
                <a:tc>
                  <a:txBody>
                    <a:bodyPr/>
                    <a:lstStyle/>
                    <a:p>
                      <a:r>
                        <a:rPr lang="en-US" dirty="0"/>
                        <a:t>82</a:t>
                      </a:r>
                    </a:p>
                  </a:txBody>
                  <a:tcPr/>
                </a:tc>
                <a:tc>
                  <a:txBody>
                    <a:bodyPr/>
                    <a:lstStyle/>
                    <a:p>
                      <a:r>
                        <a:rPr lang="en-US" dirty="0"/>
                        <a:t>50,000</a:t>
                      </a:r>
                    </a:p>
                  </a:txBody>
                  <a:tcPr/>
                </a:tc>
                <a:tc>
                  <a:txBody>
                    <a:bodyPr/>
                    <a:lstStyle/>
                    <a:p>
                      <a:r>
                        <a:rPr lang="en-US" dirty="0"/>
                        <a:t>1</a:t>
                      </a:r>
                    </a:p>
                  </a:txBody>
                  <a:tcPr/>
                </a:tc>
                <a:extLst>
                  <a:ext uri="{0D108BD9-81ED-4DB2-BD59-A6C34878D82A}">
                    <a16:rowId xmlns:a16="http://schemas.microsoft.com/office/drawing/2014/main" val="794992686"/>
                  </a:ext>
                </a:extLst>
              </a:tr>
              <a:tr h="370840">
                <a:tc>
                  <a:txBody>
                    <a:bodyPr/>
                    <a:lstStyle/>
                    <a:p>
                      <a:r>
                        <a:rPr lang="en-US" dirty="0"/>
                        <a:t>Person D</a:t>
                      </a:r>
                    </a:p>
                  </a:txBody>
                  <a:tcPr/>
                </a:tc>
                <a:tc>
                  <a:txBody>
                    <a:bodyPr/>
                    <a:lstStyle/>
                    <a:p>
                      <a:r>
                        <a:rPr lang="en-US" dirty="0"/>
                        <a:t>183</a:t>
                      </a:r>
                    </a:p>
                  </a:txBody>
                  <a:tcPr/>
                </a:tc>
                <a:tc>
                  <a:txBody>
                    <a:bodyPr/>
                    <a:lstStyle/>
                    <a:p>
                      <a:r>
                        <a:rPr lang="en-US" dirty="0"/>
                        <a:t>68</a:t>
                      </a:r>
                    </a:p>
                  </a:txBody>
                  <a:tcPr/>
                </a:tc>
                <a:tc>
                  <a:txBody>
                    <a:bodyPr/>
                    <a:lstStyle/>
                    <a:p>
                      <a:r>
                        <a:rPr lang="en-US" dirty="0"/>
                        <a:t>90,000</a:t>
                      </a:r>
                    </a:p>
                  </a:txBody>
                  <a:tcPr/>
                </a:tc>
                <a:tc>
                  <a:txBody>
                    <a:bodyPr/>
                    <a:lstStyle/>
                    <a:p>
                      <a:r>
                        <a:rPr lang="en-US" dirty="0"/>
                        <a:t>4</a:t>
                      </a:r>
                    </a:p>
                  </a:txBody>
                  <a:tcPr/>
                </a:tc>
                <a:extLst>
                  <a:ext uri="{0D108BD9-81ED-4DB2-BD59-A6C34878D82A}">
                    <a16:rowId xmlns:a16="http://schemas.microsoft.com/office/drawing/2014/main" val="1874114639"/>
                  </a:ext>
                </a:extLst>
              </a:tr>
              <a:tr h="370840">
                <a:tc>
                  <a:txBody>
                    <a:bodyPr/>
                    <a:lstStyle/>
                    <a:p>
                      <a:r>
                        <a:rPr lang="en-US" dirty="0"/>
                        <a:t>Person E</a:t>
                      </a:r>
                    </a:p>
                  </a:txBody>
                  <a:tcPr/>
                </a:tc>
                <a:tc>
                  <a:txBody>
                    <a:bodyPr/>
                    <a:lstStyle/>
                    <a:p>
                      <a:r>
                        <a:rPr lang="en-US" dirty="0"/>
                        <a:t>187</a:t>
                      </a:r>
                    </a:p>
                  </a:txBody>
                  <a:tcPr/>
                </a:tc>
                <a:tc>
                  <a:txBody>
                    <a:bodyPr/>
                    <a:lstStyle/>
                    <a:p>
                      <a:r>
                        <a:rPr lang="en-US" dirty="0"/>
                        <a:t>87</a:t>
                      </a:r>
                    </a:p>
                  </a:txBody>
                  <a:tcPr/>
                </a:tc>
                <a:tc>
                  <a:txBody>
                    <a:bodyPr/>
                    <a:lstStyle/>
                    <a:p>
                      <a:r>
                        <a:rPr lang="en-US" dirty="0"/>
                        <a:t>110,000</a:t>
                      </a:r>
                    </a:p>
                  </a:txBody>
                  <a:tcPr/>
                </a:tc>
                <a:tc>
                  <a:txBody>
                    <a:bodyPr/>
                    <a:lstStyle/>
                    <a:p>
                      <a:r>
                        <a:rPr lang="en-US" dirty="0"/>
                        <a:t>5</a:t>
                      </a:r>
                    </a:p>
                  </a:txBody>
                  <a:tcPr/>
                </a:tc>
                <a:extLst>
                  <a:ext uri="{0D108BD9-81ED-4DB2-BD59-A6C34878D82A}">
                    <a16:rowId xmlns:a16="http://schemas.microsoft.com/office/drawing/2014/main" val="2348252618"/>
                  </a:ext>
                </a:extLst>
              </a:tr>
              <a:tr h="370840">
                <a:tc>
                  <a:txBody>
                    <a:bodyPr/>
                    <a:lstStyle/>
                    <a:p>
                      <a:r>
                        <a:rPr lang="en-US" dirty="0"/>
                        <a:t>Person F</a:t>
                      </a:r>
                    </a:p>
                  </a:txBody>
                  <a:tcPr/>
                </a:tc>
                <a:tc>
                  <a:txBody>
                    <a:bodyPr/>
                    <a:lstStyle/>
                    <a:p>
                      <a:r>
                        <a:rPr lang="en-US" dirty="0"/>
                        <a:t>189</a:t>
                      </a:r>
                    </a:p>
                  </a:txBody>
                  <a:tcPr/>
                </a:tc>
                <a:tc>
                  <a:txBody>
                    <a:bodyPr/>
                    <a:lstStyle/>
                    <a:p>
                      <a:r>
                        <a:rPr lang="en-US" dirty="0"/>
                        <a:t>89</a:t>
                      </a:r>
                    </a:p>
                  </a:txBody>
                  <a:tcPr/>
                </a:tc>
                <a:tc>
                  <a:txBody>
                    <a:bodyPr/>
                    <a:lstStyle/>
                    <a:p>
                      <a:r>
                        <a:rPr lang="en-US" dirty="0"/>
                        <a:t>95,000</a:t>
                      </a:r>
                    </a:p>
                  </a:txBody>
                  <a:tcPr/>
                </a:tc>
                <a:tc>
                  <a:txBody>
                    <a:bodyPr/>
                    <a:lstStyle/>
                    <a:p>
                      <a:r>
                        <a:rPr lang="en-US" dirty="0"/>
                        <a:t>4</a:t>
                      </a:r>
                    </a:p>
                  </a:txBody>
                  <a:tcPr/>
                </a:tc>
                <a:extLst>
                  <a:ext uri="{0D108BD9-81ED-4DB2-BD59-A6C34878D82A}">
                    <a16:rowId xmlns:a16="http://schemas.microsoft.com/office/drawing/2014/main" val="1845124772"/>
                  </a:ext>
                </a:extLst>
              </a:tr>
            </a:tbl>
          </a:graphicData>
        </a:graphic>
      </p:graphicFrame>
      <p:pic>
        <p:nvPicPr>
          <p:cNvPr id="2050" name="Picture 2" descr="Image">
            <a:extLst>
              <a:ext uri="{FF2B5EF4-FFF2-40B4-BE49-F238E27FC236}">
                <a16:creationId xmlns:a16="http://schemas.microsoft.com/office/drawing/2014/main" id="{1E220E91-5689-8BBB-E38B-9FF92E99E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2263" y="3569109"/>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25A828-ECBD-09D4-F532-CECE5A3DEA49}"/>
              </a:ext>
            </a:extLst>
          </p:cNvPr>
          <p:cNvSpPr txBox="1"/>
          <p:nvPr/>
        </p:nvSpPr>
        <p:spPr>
          <a:xfrm>
            <a:off x="8708675" y="2411729"/>
            <a:ext cx="3483329" cy="1754326"/>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So, how do we reduce dimensionality without significant loss of information?</a:t>
            </a:r>
            <a:endParaRPr lang="en-US" dirty="0"/>
          </a:p>
          <a:p>
            <a:br>
              <a:rPr lang="en-US" dirty="0"/>
            </a:br>
            <a:endParaRPr lang="en-US" dirty="0"/>
          </a:p>
        </p:txBody>
      </p:sp>
    </p:spTree>
    <p:extLst>
      <p:ext uri="{BB962C8B-B14F-4D97-AF65-F5344CB8AC3E}">
        <p14:creationId xmlns:p14="http://schemas.microsoft.com/office/powerpoint/2010/main" val="113932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613385-968B-579D-B4ED-8B604EF1B58A}"/>
              </a:ext>
            </a:extLst>
          </p:cNvPr>
          <p:cNvSpPr txBox="1"/>
          <p:nvPr/>
        </p:nvSpPr>
        <p:spPr>
          <a:xfrm>
            <a:off x="4" y="2682581"/>
            <a:ext cx="5800331" cy="1261884"/>
          </a:xfrm>
          <a:prstGeom prst="rect">
            <a:avLst/>
          </a:prstGeom>
          <a:noFill/>
        </p:spPr>
        <p:txBody>
          <a:bodyPr wrap="square">
            <a:spAutoFit/>
          </a:bodyPr>
          <a:lstStyle/>
          <a:p>
            <a:pPr algn="ctr"/>
            <a:r>
              <a:rPr lang="en-US" sz="4000" b="1" dirty="0">
                <a:solidFill>
                  <a:srgbClr val="002060"/>
                </a:solidFill>
                <a:latin typeface="Helvetica Neue"/>
              </a:rPr>
              <a:t>Enter…</a:t>
            </a:r>
          </a:p>
          <a:p>
            <a:br>
              <a:rPr lang="en-US" dirty="0"/>
            </a:br>
            <a:endParaRPr lang="en-US" dirty="0"/>
          </a:p>
        </p:txBody>
      </p:sp>
      <p:sp>
        <p:nvSpPr>
          <p:cNvPr id="2" name="TextBox 1">
            <a:extLst>
              <a:ext uri="{FF2B5EF4-FFF2-40B4-BE49-F238E27FC236}">
                <a16:creationId xmlns:a16="http://schemas.microsoft.com/office/drawing/2014/main" id="{4C7D40A6-0794-B02F-463D-FD1E7B03983C}"/>
              </a:ext>
            </a:extLst>
          </p:cNvPr>
          <p:cNvSpPr txBox="1"/>
          <p:nvPr/>
        </p:nvSpPr>
        <p:spPr>
          <a:xfrm>
            <a:off x="3689803" y="3511845"/>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spTree>
    <p:extLst>
      <p:ext uri="{BB962C8B-B14F-4D97-AF65-F5344CB8AC3E}">
        <p14:creationId xmlns:p14="http://schemas.microsoft.com/office/powerpoint/2010/main" val="4207750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Principle Component Analysis</a:t>
            </a:r>
            <a:endParaRPr b="1" dirty="0">
              <a:solidFill>
                <a:srgbClr val="002060"/>
              </a:solidFill>
              <a:latin typeface="Helvetica Neue" panose="020B0604020202020204" charset="0"/>
            </a:endParaRPr>
          </a:p>
        </p:txBody>
      </p:sp>
      <p:pic>
        <p:nvPicPr>
          <p:cNvPr id="4" name="Picture 3">
            <a:extLst>
              <a:ext uri="{FF2B5EF4-FFF2-40B4-BE49-F238E27FC236}">
                <a16:creationId xmlns:a16="http://schemas.microsoft.com/office/drawing/2014/main" id="{BF79D52B-813B-25E4-50FA-F71CD772F06D}"/>
              </a:ext>
            </a:extLst>
          </p:cNvPr>
          <p:cNvPicPr>
            <a:picLocks noChangeAspect="1"/>
          </p:cNvPicPr>
          <p:nvPr/>
        </p:nvPicPr>
        <p:blipFill>
          <a:blip r:embed="rId3"/>
          <a:stretch>
            <a:fillRect/>
          </a:stretch>
        </p:blipFill>
        <p:spPr>
          <a:xfrm>
            <a:off x="-234504" y="1741447"/>
            <a:ext cx="5703542" cy="4714928"/>
          </a:xfrm>
          <a:prstGeom prst="rect">
            <a:avLst/>
          </a:prstGeom>
        </p:spPr>
      </p:pic>
      <p:sp>
        <p:nvSpPr>
          <p:cNvPr id="2" name="TextBox 1">
            <a:extLst>
              <a:ext uri="{FF2B5EF4-FFF2-40B4-BE49-F238E27FC236}">
                <a16:creationId xmlns:a16="http://schemas.microsoft.com/office/drawing/2014/main" id="{D9C8C678-DFDD-93DD-1908-702C07ACB109}"/>
              </a:ext>
            </a:extLst>
          </p:cNvPr>
          <p:cNvSpPr txBox="1"/>
          <p:nvPr/>
        </p:nvSpPr>
        <p:spPr>
          <a:xfrm>
            <a:off x="6282267" y="2527384"/>
            <a:ext cx="5113867" cy="3539430"/>
          </a:xfrm>
          <a:prstGeom prst="rect">
            <a:avLst/>
          </a:prstGeom>
          <a:noFill/>
        </p:spPr>
        <p:txBody>
          <a:bodyPr wrap="square" rtlCol="0">
            <a:spAutoFit/>
          </a:bodyPr>
          <a:lstStyle/>
          <a:p>
            <a:r>
              <a:rPr lang="en-US" sz="2800" b="0" i="0" dirty="0">
                <a:solidFill>
                  <a:srgbClr val="374151"/>
                </a:solidFill>
                <a:effectLst/>
                <a:latin typeface="Söhne"/>
              </a:rPr>
              <a:t>transform high-dimensional data into a </a:t>
            </a:r>
            <a:r>
              <a:rPr lang="en-US" sz="2800" b="1" i="0" dirty="0">
                <a:solidFill>
                  <a:srgbClr val="374151"/>
                </a:solidFill>
                <a:effectLst/>
                <a:latin typeface="Söhne"/>
              </a:rPr>
              <a:t>new coordinate </a:t>
            </a:r>
            <a:r>
              <a:rPr lang="en-US" sz="2800" b="0" i="0" dirty="0">
                <a:solidFill>
                  <a:srgbClr val="374151"/>
                </a:solidFill>
                <a:effectLst/>
                <a:latin typeface="Söhne"/>
              </a:rPr>
              <a:t>system, where the new features (principal components) are </a:t>
            </a:r>
            <a:r>
              <a:rPr lang="en-US" sz="2800" b="1" i="0" dirty="0">
                <a:solidFill>
                  <a:srgbClr val="374151"/>
                </a:solidFill>
                <a:effectLst/>
                <a:latin typeface="Söhne"/>
              </a:rPr>
              <a:t>orthogona</a:t>
            </a:r>
            <a:r>
              <a:rPr lang="en-US" sz="2800" b="0" i="0" dirty="0">
                <a:solidFill>
                  <a:srgbClr val="374151"/>
                </a:solidFill>
                <a:effectLst/>
                <a:latin typeface="Söhne"/>
              </a:rPr>
              <a:t>l (uncorrelated) and sorted in decreasing order of </a:t>
            </a:r>
            <a:r>
              <a:rPr lang="en-US" sz="2800" b="1" i="0" dirty="0">
                <a:solidFill>
                  <a:srgbClr val="374151"/>
                </a:solidFill>
                <a:effectLst/>
                <a:latin typeface="Söhne"/>
              </a:rPr>
              <a:t>variance</a:t>
            </a:r>
            <a:r>
              <a:rPr lang="en-US" sz="2800" dirty="0">
                <a:solidFill>
                  <a:srgbClr val="374151"/>
                </a:solidFill>
                <a:latin typeface="Söhne"/>
              </a:rPr>
              <a:t> and use </a:t>
            </a:r>
            <a:r>
              <a:rPr lang="en-US" sz="2800" b="1" dirty="0">
                <a:solidFill>
                  <a:srgbClr val="374151"/>
                </a:solidFill>
                <a:latin typeface="Söhne"/>
              </a:rPr>
              <a:t>less # of dimensions </a:t>
            </a:r>
            <a:r>
              <a:rPr lang="en-US" sz="2800" dirty="0">
                <a:solidFill>
                  <a:srgbClr val="374151"/>
                </a:solidFill>
                <a:latin typeface="Söhne"/>
              </a:rPr>
              <a:t>to approximate the data.</a:t>
            </a:r>
            <a:endParaRPr lang="en-US" sz="2800" dirty="0"/>
          </a:p>
        </p:txBody>
      </p:sp>
    </p:spTree>
    <p:extLst>
      <p:ext uri="{BB962C8B-B14F-4D97-AF65-F5344CB8AC3E}">
        <p14:creationId xmlns:p14="http://schemas.microsoft.com/office/powerpoint/2010/main" val="3273654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Exploring Dimensions and Basis Vectors</a:t>
            </a:r>
            <a:endParaRPr b="1" dirty="0">
              <a:solidFill>
                <a:srgbClr val="002060"/>
              </a:solidFill>
              <a:latin typeface="Helvetica Neue" panose="020B0604020202020204" charset="0"/>
            </a:endParaRPr>
          </a:p>
        </p:txBody>
      </p:sp>
      <p:cxnSp>
        <p:nvCxnSpPr>
          <p:cNvPr id="5" name="Straight Connector 4">
            <a:extLst>
              <a:ext uri="{FF2B5EF4-FFF2-40B4-BE49-F238E27FC236}">
                <a16:creationId xmlns:a16="http://schemas.microsoft.com/office/drawing/2014/main" id="{5C2467CB-8F33-3BB8-90CE-9A0D7C619DE7}"/>
              </a:ext>
            </a:extLst>
          </p:cNvPr>
          <p:cNvCxnSpPr/>
          <p:nvPr/>
        </p:nvCxnSpPr>
        <p:spPr>
          <a:xfrm>
            <a:off x="2594610" y="1794510"/>
            <a:ext cx="0" cy="35661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A934C1-EDFE-A895-C529-048B1D00F162}"/>
              </a:ext>
            </a:extLst>
          </p:cNvPr>
          <p:cNvCxnSpPr>
            <a:cxnSpLocks/>
          </p:cNvCxnSpPr>
          <p:nvPr/>
        </p:nvCxnSpPr>
        <p:spPr>
          <a:xfrm flipH="1">
            <a:off x="1211580" y="2472690"/>
            <a:ext cx="3173730" cy="2209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F11172-D2A3-9923-0F57-0A68E9A83F0B}"/>
              </a:ext>
            </a:extLst>
          </p:cNvPr>
          <p:cNvCxnSpPr>
            <a:cxnSpLocks/>
          </p:cNvCxnSpPr>
          <p:nvPr/>
        </p:nvCxnSpPr>
        <p:spPr>
          <a:xfrm flipH="1" flipV="1">
            <a:off x="742950" y="3156586"/>
            <a:ext cx="4108024" cy="12096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1C5272-672B-5216-7C6E-01A34F9A573E}"/>
              </a:ext>
            </a:extLst>
          </p:cNvPr>
          <p:cNvSpPr/>
          <p:nvPr/>
        </p:nvSpPr>
        <p:spPr>
          <a:xfrm>
            <a:off x="4091940" y="3040380"/>
            <a:ext cx="148589" cy="20574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FD9CC59-645A-1E14-F61D-1343BFCC18DC}"/>
              </a:ext>
            </a:extLst>
          </p:cNvPr>
          <p:cNvCxnSpPr>
            <a:endCxn id="11" idx="3"/>
          </p:cNvCxnSpPr>
          <p:nvPr/>
        </p:nvCxnSpPr>
        <p:spPr>
          <a:xfrm flipV="1">
            <a:off x="2594610" y="3215990"/>
            <a:ext cx="1519090" cy="5101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C5D71F77-5980-F830-46A6-45FD44E989A6}"/>
              </a:ext>
            </a:extLst>
          </p:cNvPr>
          <p:cNvSpPr txBox="1"/>
          <p:nvPr/>
        </p:nvSpPr>
        <p:spPr>
          <a:xfrm>
            <a:off x="5063490" y="4366260"/>
            <a:ext cx="457200" cy="369332"/>
          </a:xfrm>
          <a:prstGeom prst="rect">
            <a:avLst/>
          </a:prstGeom>
          <a:noFill/>
        </p:spPr>
        <p:txBody>
          <a:bodyPr wrap="square" rtlCol="0">
            <a:spAutoFit/>
          </a:bodyPr>
          <a:lstStyle/>
          <a:p>
            <a:r>
              <a:rPr lang="en-US" b="1" dirty="0">
                <a:solidFill>
                  <a:srgbClr val="002060"/>
                </a:solidFill>
                <a:latin typeface="Helvetica Neue" panose="020B0604020202020204" charset="0"/>
              </a:rPr>
              <a:t>x</a:t>
            </a:r>
            <a:endParaRPr lang="en-US" dirty="0"/>
          </a:p>
        </p:txBody>
      </p:sp>
      <p:sp>
        <p:nvSpPr>
          <p:cNvPr id="15" name="TextBox 14">
            <a:extLst>
              <a:ext uri="{FF2B5EF4-FFF2-40B4-BE49-F238E27FC236}">
                <a16:creationId xmlns:a16="http://schemas.microsoft.com/office/drawing/2014/main" id="{1E25AEC1-724D-4EDD-2DE8-F14887DD6C7D}"/>
              </a:ext>
            </a:extLst>
          </p:cNvPr>
          <p:cNvSpPr txBox="1"/>
          <p:nvPr/>
        </p:nvSpPr>
        <p:spPr>
          <a:xfrm>
            <a:off x="4444583" y="2053853"/>
            <a:ext cx="457200" cy="369332"/>
          </a:xfrm>
          <a:prstGeom prst="rect">
            <a:avLst/>
          </a:prstGeom>
          <a:noFill/>
        </p:spPr>
        <p:txBody>
          <a:bodyPr wrap="square" rtlCol="0">
            <a:spAutoFit/>
          </a:bodyPr>
          <a:lstStyle/>
          <a:p>
            <a:r>
              <a:rPr lang="en-US" b="1" dirty="0">
                <a:solidFill>
                  <a:srgbClr val="002060"/>
                </a:solidFill>
                <a:latin typeface="Helvetica Neue" panose="020B0604020202020204" charset="0"/>
              </a:rPr>
              <a:t>y</a:t>
            </a:r>
            <a:endParaRPr lang="en-US" dirty="0"/>
          </a:p>
        </p:txBody>
      </p:sp>
      <p:sp>
        <p:nvSpPr>
          <p:cNvPr id="16" name="TextBox 15">
            <a:extLst>
              <a:ext uri="{FF2B5EF4-FFF2-40B4-BE49-F238E27FC236}">
                <a16:creationId xmlns:a16="http://schemas.microsoft.com/office/drawing/2014/main" id="{19629092-565A-4013-0717-9691BA6BCDC6}"/>
              </a:ext>
            </a:extLst>
          </p:cNvPr>
          <p:cNvSpPr txBox="1"/>
          <p:nvPr/>
        </p:nvSpPr>
        <p:spPr>
          <a:xfrm>
            <a:off x="2366010" y="1353991"/>
            <a:ext cx="457200" cy="369332"/>
          </a:xfrm>
          <a:prstGeom prst="rect">
            <a:avLst/>
          </a:prstGeom>
          <a:noFill/>
        </p:spPr>
        <p:txBody>
          <a:bodyPr wrap="square" rtlCol="0">
            <a:spAutoFit/>
          </a:bodyPr>
          <a:lstStyle/>
          <a:p>
            <a:r>
              <a:rPr lang="en-US" b="1" dirty="0">
                <a:solidFill>
                  <a:srgbClr val="002060"/>
                </a:solidFill>
                <a:latin typeface="Helvetica Neue" panose="020B0604020202020204" charset="0"/>
              </a:rPr>
              <a:t>z</a:t>
            </a:r>
            <a:endParaRPr lang="en-US" dirty="0"/>
          </a:p>
        </p:txBody>
      </p:sp>
      <p:sp>
        <p:nvSpPr>
          <p:cNvPr id="17" name="TextBox 16">
            <a:extLst>
              <a:ext uri="{FF2B5EF4-FFF2-40B4-BE49-F238E27FC236}">
                <a16:creationId xmlns:a16="http://schemas.microsoft.com/office/drawing/2014/main" id="{3834E47F-704B-4E63-2154-1EE7678A36A1}"/>
              </a:ext>
            </a:extLst>
          </p:cNvPr>
          <p:cNvSpPr txBox="1"/>
          <p:nvPr/>
        </p:nvSpPr>
        <p:spPr>
          <a:xfrm>
            <a:off x="4383698" y="2922415"/>
            <a:ext cx="935906" cy="369332"/>
          </a:xfrm>
          <a:prstGeom prst="rect">
            <a:avLst/>
          </a:prstGeom>
          <a:noFill/>
        </p:spPr>
        <p:txBody>
          <a:bodyPr wrap="square" rtlCol="0">
            <a:spAutoFit/>
          </a:bodyPr>
          <a:lstStyle/>
          <a:p>
            <a:r>
              <a:rPr lang="en-US" b="1" dirty="0">
                <a:solidFill>
                  <a:srgbClr val="002060"/>
                </a:solidFill>
                <a:latin typeface="Helvetica Neue" panose="020B0604020202020204" charset="0"/>
              </a:rPr>
              <a:t>(2,3,1)</a:t>
            </a: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BE492D-C67E-BF00-A397-0FCFBD3F59AD}"/>
                  </a:ext>
                </a:extLst>
              </p:cNvPr>
              <p:cNvSpPr txBox="1"/>
              <p:nvPr/>
            </p:nvSpPr>
            <p:spPr>
              <a:xfrm>
                <a:off x="5955032" y="2222552"/>
                <a:ext cx="4777738" cy="1343573"/>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 (2,3,1) is a datapoint.</a:t>
                </a:r>
              </a:p>
              <a:p>
                <a:r>
                  <a:rPr lang="en-US" b="1" dirty="0">
                    <a:latin typeface="Lato" panose="020F0502020204030203" pitchFamily="34" charset="0"/>
                    <a:ea typeface="Lato" panose="020F0502020204030203" pitchFamily="34" charset="0"/>
                    <a:cs typeface="Lato" panose="020F0502020204030203" pitchFamily="34" charset="0"/>
                  </a:rPr>
                  <a:t> </a:t>
                </a:r>
                <a14:m>
                  <m:oMath xmlns:m="http://schemas.openxmlformats.org/officeDocument/2006/math">
                    <m:d>
                      <m:dPr>
                        <m:begChr m:val="["/>
                        <m:endChr m:val="]"/>
                        <m:ctrlPr>
                          <a:rPr lang="en-US" sz="2400" b="1" i="1" smtClean="0">
                            <a:solidFill>
                              <a:srgbClr val="836967"/>
                            </a:solidFill>
                            <a:latin typeface="Cambria Math" panose="02040503050406030204" pitchFamily="18" charset="0"/>
                          </a:rPr>
                        </m:ctrlPr>
                      </m:dPr>
                      <m:e>
                        <m:m>
                          <m:mPr>
                            <m:plcHide m:val="on"/>
                            <m:mcs>
                              <m:mc>
                                <m:mcPr>
                                  <m:count m:val="1"/>
                                  <m:mcJc m:val="center"/>
                                </m:mcPr>
                              </m:mc>
                            </m:mcs>
                            <m:ctrlPr>
                              <a:rPr lang="en-US" sz="2400" b="1" i="1" smtClean="0">
                                <a:solidFill>
                                  <a:srgbClr val="836967"/>
                                </a:solidFill>
                                <a:latin typeface="Cambria Math" panose="02040503050406030204" pitchFamily="18" charset="0"/>
                              </a:rPr>
                            </m:ctrlPr>
                          </m:mPr>
                          <m:mr>
                            <m:e>
                              <m:r>
                                <a:rPr lang="en-US" sz="2400" b="1" i="1" smtClean="0">
                                  <a:latin typeface="Cambria Math" panose="02040503050406030204" pitchFamily="18" charset="0"/>
                                </a:rPr>
                                <m:t>2</m:t>
                              </m:r>
                            </m:e>
                          </m:mr>
                          <m:mr>
                            <m:e>
                              <m:r>
                                <a:rPr lang="en-US" sz="2400" b="1" i="1" smtClean="0">
                                  <a:latin typeface="Cambria Math" panose="02040503050406030204" pitchFamily="18" charset="0"/>
                                </a:rPr>
                                <m:t>3</m:t>
                              </m:r>
                            </m:e>
                          </m:mr>
                          <m:mr>
                            <m:e>
                              <m:r>
                                <a:rPr lang="en-US" sz="2400" b="1" i="1" smtClean="0">
                                  <a:latin typeface="Cambria Math" panose="02040503050406030204" pitchFamily="18" charset="0"/>
                                </a:rPr>
                                <m:t>1</m:t>
                              </m:r>
                            </m:e>
                          </m:mr>
                        </m:m>
                      </m:e>
                    </m:d>
                  </m:oMath>
                </a14:m>
                <a:r>
                  <a:rPr lang="en-US" b="1" dirty="0">
                    <a:latin typeface="Lato" panose="020F0502020204030203" pitchFamily="34" charset="0"/>
                    <a:ea typeface="Lato" panose="020F0502020204030203" pitchFamily="34" charset="0"/>
                    <a:cs typeface="Lato" panose="020F0502020204030203" pitchFamily="34" charset="0"/>
                  </a:rPr>
                  <a:t> is the vector to said datapoint.</a:t>
                </a:r>
                <a:endParaRPr lang="en-US"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8" name="TextBox 17">
                <a:extLst>
                  <a:ext uri="{FF2B5EF4-FFF2-40B4-BE49-F238E27FC236}">
                    <a16:creationId xmlns:a16="http://schemas.microsoft.com/office/drawing/2014/main" id="{06BE492D-C67E-BF00-A397-0FCFBD3F59AD}"/>
                  </a:ext>
                </a:extLst>
              </p:cNvPr>
              <p:cNvSpPr txBox="1">
                <a:spLocks noRot="1" noChangeAspect="1" noMove="1" noResize="1" noEditPoints="1" noAdjustHandles="1" noChangeArrowheads="1" noChangeShapeType="1" noTextEdit="1"/>
              </p:cNvSpPr>
              <p:nvPr/>
            </p:nvSpPr>
            <p:spPr>
              <a:xfrm>
                <a:off x="5955032" y="2222552"/>
                <a:ext cx="4777738" cy="1343573"/>
              </a:xfrm>
              <a:prstGeom prst="rect">
                <a:avLst/>
              </a:prstGeom>
              <a:blipFill>
                <a:blip r:embed="rId3"/>
                <a:stretch>
                  <a:fillRect t="-272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1D77C47-801E-AD2C-8A21-D4AB875E88C0}"/>
              </a:ext>
            </a:extLst>
          </p:cNvPr>
          <p:cNvSpPr txBox="1"/>
          <p:nvPr/>
        </p:nvSpPr>
        <p:spPr>
          <a:xfrm>
            <a:off x="4383698" y="5360670"/>
            <a:ext cx="3387274" cy="461665"/>
          </a:xfrm>
          <a:prstGeom prst="rect">
            <a:avLst/>
          </a:prstGeom>
          <a:noFill/>
        </p:spPr>
        <p:txBody>
          <a:bodyPr wrap="none" rtlCol="0">
            <a:spAutoFit/>
          </a:bodyPr>
          <a:lstStyle/>
          <a:p>
            <a:r>
              <a:rPr lang="en-US" sz="2400" dirty="0"/>
              <a:t>Dimension = # of features</a:t>
            </a:r>
          </a:p>
        </p:txBody>
      </p:sp>
    </p:spTree>
    <p:extLst>
      <p:ext uri="{BB962C8B-B14F-4D97-AF65-F5344CB8AC3E}">
        <p14:creationId xmlns:p14="http://schemas.microsoft.com/office/powerpoint/2010/main" val="430384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8"/>
                                        </p:tgtEl>
                                        <p:attrNameLst>
                                          <p:attrName>stroke.color</p:attrName>
                                        </p:attrNameLst>
                                      </p:cBhvr>
                                      <p:to>
                                        <a:srgbClr val="FF0000"/>
                                      </p:to>
                                    </p:animClr>
                                    <p:set>
                                      <p:cBhvr>
                                        <p:cTn id="17" dur="2000" fill="hold"/>
                                        <p:tgtEl>
                                          <p:spTgt spid="8"/>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6"/>
                                        </p:tgtEl>
                                        <p:attrNameLst>
                                          <p:attrName>stroke.color</p:attrName>
                                        </p:attrNameLst>
                                      </p:cBhvr>
                                      <p:to>
                                        <a:srgbClr val="FF0000"/>
                                      </p:to>
                                    </p:animClr>
                                    <p:set>
                                      <p:cBhvr>
                                        <p:cTn id="22" dur="2000" fill="hold"/>
                                        <p:tgtEl>
                                          <p:spTgt spid="6"/>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5"/>
                                        </p:tgtEl>
                                        <p:attrNameLst>
                                          <p:attrName>stroke.color</p:attrName>
                                        </p:attrNameLst>
                                      </p:cBhvr>
                                      <p:to>
                                        <a:srgbClr val="FF0000"/>
                                      </p:to>
                                    </p:animClr>
                                    <p:set>
                                      <p:cBhvr>
                                        <p:cTn id="2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Exploring Dimensions and Basis Vectors</a:t>
            </a:r>
            <a:endParaRPr b="1" dirty="0">
              <a:solidFill>
                <a:srgbClr val="002060"/>
              </a:solidFill>
              <a:latin typeface="Helvetica Neue" panose="020B0604020202020204" charset="0"/>
            </a:endParaRPr>
          </a:p>
        </p:txBody>
      </p:sp>
      <p:sp>
        <p:nvSpPr>
          <p:cNvPr id="14" name="TextBox 13">
            <a:extLst>
              <a:ext uri="{FF2B5EF4-FFF2-40B4-BE49-F238E27FC236}">
                <a16:creationId xmlns:a16="http://schemas.microsoft.com/office/drawing/2014/main" id="{C5D71F77-5980-F830-46A6-45FD44E989A6}"/>
              </a:ext>
            </a:extLst>
          </p:cNvPr>
          <p:cNvSpPr txBox="1"/>
          <p:nvPr/>
        </p:nvSpPr>
        <p:spPr>
          <a:xfrm>
            <a:off x="5011838" y="3714550"/>
            <a:ext cx="457200" cy="369332"/>
          </a:xfrm>
          <a:prstGeom prst="rect">
            <a:avLst/>
          </a:prstGeom>
          <a:noFill/>
        </p:spPr>
        <p:txBody>
          <a:bodyPr wrap="square" rtlCol="0">
            <a:spAutoFit/>
          </a:bodyPr>
          <a:lstStyle/>
          <a:p>
            <a:r>
              <a:rPr lang="en-US" b="1" dirty="0">
                <a:solidFill>
                  <a:srgbClr val="002060"/>
                </a:solidFill>
                <a:latin typeface="Helvetica Neue" panose="020B0604020202020204" charset="0"/>
              </a:rPr>
              <a:t>x</a:t>
            </a:r>
            <a:endParaRPr lang="en-US" dirty="0"/>
          </a:p>
        </p:txBody>
      </p:sp>
      <p:sp>
        <p:nvSpPr>
          <p:cNvPr id="15" name="TextBox 14">
            <a:extLst>
              <a:ext uri="{FF2B5EF4-FFF2-40B4-BE49-F238E27FC236}">
                <a16:creationId xmlns:a16="http://schemas.microsoft.com/office/drawing/2014/main" id="{1E25AEC1-724D-4EDD-2DE8-F14887DD6C7D}"/>
              </a:ext>
            </a:extLst>
          </p:cNvPr>
          <p:cNvSpPr txBox="1"/>
          <p:nvPr/>
        </p:nvSpPr>
        <p:spPr>
          <a:xfrm>
            <a:off x="2903220" y="1755536"/>
            <a:ext cx="457200" cy="369332"/>
          </a:xfrm>
          <a:prstGeom prst="rect">
            <a:avLst/>
          </a:prstGeom>
          <a:noFill/>
        </p:spPr>
        <p:txBody>
          <a:bodyPr wrap="square" rtlCol="0">
            <a:spAutoFit/>
          </a:bodyPr>
          <a:lstStyle/>
          <a:p>
            <a:r>
              <a:rPr lang="en-US" b="1" dirty="0">
                <a:solidFill>
                  <a:srgbClr val="002060"/>
                </a:solidFill>
                <a:latin typeface="Helvetica Neue" panose="020B0604020202020204" charset="0"/>
              </a:rPr>
              <a:t>y</a:t>
            </a:r>
            <a:endParaRPr lang="en-US" dirty="0"/>
          </a:p>
        </p:txBody>
      </p:sp>
      <p:cxnSp>
        <p:nvCxnSpPr>
          <p:cNvPr id="2" name="Straight Connector 1">
            <a:extLst>
              <a:ext uri="{FF2B5EF4-FFF2-40B4-BE49-F238E27FC236}">
                <a16:creationId xmlns:a16="http://schemas.microsoft.com/office/drawing/2014/main" id="{C38A614B-B1DE-2C87-C198-D70FB6588278}"/>
              </a:ext>
            </a:extLst>
          </p:cNvPr>
          <p:cNvCxnSpPr/>
          <p:nvPr/>
        </p:nvCxnSpPr>
        <p:spPr>
          <a:xfrm>
            <a:off x="3097530" y="2124868"/>
            <a:ext cx="0" cy="35661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DC67168-2E5B-0F2A-DB71-9A640410D04B}"/>
              </a:ext>
            </a:extLst>
          </p:cNvPr>
          <p:cNvCxnSpPr>
            <a:cxnSpLocks/>
          </p:cNvCxnSpPr>
          <p:nvPr/>
        </p:nvCxnSpPr>
        <p:spPr>
          <a:xfrm flipH="1">
            <a:off x="1546860" y="3899216"/>
            <a:ext cx="34137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FDD3275-AD74-DB91-4F30-76E8CAF9A076}"/>
              </a:ext>
            </a:extLst>
          </p:cNvPr>
          <p:cNvCxnSpPr>
            <a:cxnSpLocks/>
          </p:cNvCxnSpPr>
          <p:nvPr/>
        </p:nvCxnSpPr>
        <p:spPr>
          <a:xfrm flipV="1">
            <a:off x="1703070" y="2423160"/>
            <a:ext cx="2960370" cy="277749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D94EA6D8-532A-9851-6952-94A327765F46}"/>
              </a:ext>
            </a:extLst>
          </p:cNvPr>
          <p:cNvCxnSpPr>
            <a:cxnSpLocks/>
          </p:cNvCxnSpPr>
          <p:nvPr/>
        </p:nvCxnSpPr>
        <p:spPr>
          <a:xfrm>
            <a:off x="1703070" y="2835040"/>
            <a:ext cx="3109383" cy="234567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CE74097A-CC8B-07C6-1719-3979CA26C354}"/>
              </a:ext>
            </a:extLst>
          </p:cNvPr>
          <p:cNvSpPr txBox="1"/>
          <p:nvPr/>
        </p:nvSpPr>
        <p:spPr>
          <a:xfrm>
            <a:off x="4743231" y="2084863"/>
            <a:ext cx="846039" cy="461665"/>
          </a:xfrm>
          <a:prstGeom prst="rect">
            <a:avLst/>
          </a:prstGeom>
          <a:noFill/>
        </p:spPr>
        <p:txBody>
          <a:bodyPr wrap="square" rtlCol="0">
            <a:spAutoFit/>
          </a:bodyPr>
          <a:lstStyle/>
          <a:p>
            <a:r>
              <a:rPr lang="en-US" sz="2400" b="1" dirty="0">
                <a:solidFill>
                  <a:schemeClr val="accent6">
                    <a:lumMod val="50000"/>
                  </a:schemeClr>
                </a:solidFill>
              </a:rPr>
              <a:t>y=x</a:t>
            </a:r>
            <a:endParaRPr lang="en-US" b="1" dirty="0">
              <a:solidFill>
                <a:schemeClr val="accent6">
                  <a:lumMod val="50000"/>
                </a:schemeClr>
              </a:solidFill>
            </a:endParaRPr>
          </a:p>
        </p:txBody>
      </p:sp>
      <p:sp>
        <p:nvSpPr>
          <p:cNvPr id="29" name="TextBox 28">
            <a:extLst>
              <a:ext uri="{FF2B5EF4-FFF2-40B4-BE49-F238E27FC236}">
                <a16:creationId xmlns:a16="http://schemas.microsoft.com/office/drawing/2014/main" id="{291935E2-50C7-7EB8-DD82-B48B8D7EF318}"/>
              </a:ext>
            </a:extLst>
          </p:cNvPr>
          <p:cNvSpPr txBox="1"/>
          <p:nvPr/>
        </p:nvSpPr>
        <p:spPr>
          <a:xfrm>
            <a:off x="1005622" y="2315695"/>
            <a:ext cx="846039" cy="461665"/>
          </a:xfrm>
          <a:prstGeom prst="rect">
            <a:avLst/>
          </a:prstGeom>
          <a:noFill/>
        </p:spPr>
        <p:txBody>
          <a:bodyPr wrap="square" rtlCol="0">
            <a:spAutoFit/>
          </a:bodyPr>
          <a:lstStyle/>
          <a:p>
            <a:r>
              <a:rPr lang="en-US" sz="2400" b="1" dirty="0">
                <a:solidFill>
                  <a:schemeClr val="accent6">
                    <a:lumMod val="50000"/>
                  </a:schemeClr>
                </a:solidFill>
              </a:rPr>
              <a:t>y=-x</a:t>
            </a:r>
            <a:endParaRPr lang="en-US" b="1" dirty="0">
              <a:solidFill>
                <a:schemeClr val="accent6">
                  <a:lumMod val="50000"/>
                </a:schemeClr>
              </a:solidFill>
            </a:endParaRPr>
          </a:p>
        </p:txBody>
      </p:sp>
      <p:sp>
        <p:nvSpPr>
          <p:cNvPr id="30" name="Oval 29">
            <a:extLst>
              <a:ext uri="{FF2B5EF4-FFF2-40B4-BE49-F238E27FC236}">
                <a16:creationId xmlns:a16="http://schemas.microsoft.com/office/drawing/2014/main" id="{0D69B2D2-80BF-66F1-E97C-D1C535761B25}"/>
              </a:ext>
            </a:extLst>
          </p:cNvPr>
          <p:cNvSpPr/>
          <p:nvPr/>
        </p:nvSpPr>
        <p:spPr>
          <a:xfrm>
            <a:off x="4091940" y="3040380"/>
            <a:ext cx="148589" cy="20574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C90BA7-5CA8-0ECB-4CAC-239AB6BAE55C}"/>
              </a:ext>
            </a:extLst>
          </p:cNvPr>
          <p:cNvSpPr txBox="1"/>
          <p:nvPr/>
        </p:nvSpPr>
        <p:spPr>
          <a:xfrm>
            <a:off x="7480496" y="2629429"/>
            <a:ext cx="3892135" cy="923330"/>
          </a:xfrm>
          <a:prstGeom prst="rect">
            <a:avLst/>
          </a:prstGeom>
          <a:noFill/>
        </p:spPr>
        <p:txBody>
          <a:bodyPr wrap="square" rtlCol="0">
            <a:spAutoFit/>
          </a:bodyPr>
          <a:lstStyle/>
          <a:p>
            <a:r>
              <a:rPr lang="en-US" b="1"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This gray point can be expressed as 3 blocks on x axis and 2 blocks on the y axis.</a:t>
            </a:r>
          </a:p>
        </p:txBody>
      </p:sp>
      <p:cxnSp>
        <p:nvCxnSpPr>
          <p:cNvPr id="33" name="Straight Arrow Connector 32">
            <a:extLst>
              <a:ext uri="{FF2B5EF4-FFF2-40B4-BE49-F238E27FC236}">
                <a16:creationId xmlns:a16="http://schemas.microsoft.com/office/drawing/2014/main" id="{38EA4DA2-5C0C-5C2D-3AAE-62A77D45F84D}"/>
              </a:ext>
            </a:extLst>
          </p:cNvPr>
          <p:cNvCxnSpPr/>
          <p:nvPr/>
        </p:nvCxnSpPr>
        <p:spPr>
          <a:xfrm flipV="1">
            <a:off x="4091940" y="3316255"/>
            <a:ext cx="0" cy="49244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86D576E-5FD9-D646-52C1-82256B7516AF}"/>
              </a:ext>
            </a:extLst>
          </p:cNvPr>
          <p:cNvCxnSpPr>
            <a:cxnSpLocks/>
          </p:cNvCxnSpPr>
          <p:nvPr/>
        </p:nvCxnSpPr>
        <p:spPr>
          <a:xfrm>
            <a:off x="3200400" y="3223260"/>
            <a:ext cx="78866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B3DF914-5E36-2D81-9D76-44A01A22816F}"/>
              </a:ext>
            </a:extLst>
          </p:cNvPr>
          <p:cNvCxnSpPr>
            <a:cxnSpLocks/>
          </p:cNvCxnSpPr>
          <p:nvPr/>
        </p:nvCxnSpPr>
        <p:spPr>
          <a:xfrm flipV="1">
            <a:off x="3291841" y="3246120"/>
            <a:ext cx="720308" cy="7146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32D2022B-46A4-59D7-E287-1BB877ED0A58}"/>
              </a:ext>
            </a:extLst>
          </p:cNvPr>
          <p:cNvCxnSpPr>
            <a:cxnSpLocks/>
          </p:cNvCxnSpPr>
          <p:nvPr/>
        </p:nvCxnSpPr>
        <p:spPr>
          <a:xfrm>
            <a:off x="3916458" y="2971818"/>
            <a:ext cx="175480" cy="17526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3290FFE0-4F76-537E-0670-E1D567DDA56C}"/>
              </a:ext>
            </a:extLst>
          </p:cNvPr>
          <p:cNvSpPr txBox="1"/>
          <p:nvPr/>
        </p:nvSpPr>
        <p:spPr>
          <a:xfrm>
            <a:off x="7480496" y="3680260"/>
            <a:ext cx="3720686" cy="646331"/>
          </a:xfrm>
          <a:prstGeom prst="rect">
            <a:avLst/>
          </a:prstGeom>
          <a:noFill/>
        </p:spPr>
        <p:txBody>
          <a:bodyPr wrap="square">
            <a:spAutoFit/>
          </a:bodyPr>
          <a:lstStyle/>
          <a:p>
            <a:r>
              <a:rPr lang="en-US" sz="1800" b="1"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It can also be expressed as 1 block on y = -x and 3 blocks on y=x</a:t>
            </a:r>
            <a:endParaRPr lang="en-US" sz="1400" b="1"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63569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6">
                                            <p:txEl>
                                              <p:pRg st="0" end="0"/>
                                            </p:txEl>
                                          </p:spTgt>
                                        </p:tgtEl>
                                        <p:attrNameLst>
                                          <p:attrName>style.visibility</p:attrName>
                                        </p:attrNameLst>
                                      </p:cBhvr>
                                      <p:to>
                                        <p:strVal val="visible"/>
                                      </p:to>
                                    </p:set>
                                    <p:animEffect transition="in" filter="fade">
                                      <p:cBhvr>
                                        <p:cTn id="65"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a:extLst>
              <a:ext uri="{FF2B5EF4-FFF2-40B4-BE49-F238E27FC236}">
                <a16:creationId xmlns:a16="http://schemas.microsoft.com/office/drawing/2014/main" id="{055406A1-7774-5373-A2ED-5F2411849C39}"/>
              </a:ext>
            </a:extLst>
          </p:cNvPr>
          <p:cNvSpPr/>
          <p:nvPr/>
        </p:nvSpPr>
        <p:spPr>
          <a:xfrm>
            <a:off x="4357323" y="2917423"/>
            <a:ext cx="548640" cy="548640"/>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Projection</a:t>
            </a:r>
            <a:endParaRPr lang="en-US" sz="4000" dirty="0"/>
          </a:p>
        </p:txBody>
      </p:sp>
      <p:cxnSp>
        <p:nvCxnSpPr>
          <p:cNvPr id="5" name="Straight Connector 4">
            <a:extLst>
              <a:ext uri="{FF2B5EF4-FFF2-40B4-BE49-F238E27FC236}">
                <a16:creationId xmlns:a16="http://schemas.microsoft.com/office/drawing/2014/main" id="{5F043BF3-97B5-DA57-14B4-60ECD1948ED1}"/>
              </a:ext>
            </a:extLst>
          </p:cNvPr>
          <p:cNvCxnSpPr>
            <a:cxnSpLocks/>
          </p:cNvCxnSpPr>
          <p:nvPr/>
        </p:nvCxnSpPr>
        <p:spPr>
          <a:xfrm flipV="1">
            <a:off x="4134682" y="2146856"/>
            <a:ext cx="3031435" cy="369735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72CF664-7EBF-99DA-86D7-E2292F75B381}"/>
              </a:ext>
            </a:extLst>
          </p:cNvPr>
          <p:cNvSpPr txBox="1"/>
          <p:nvPr/>
        </p:nvSpPr>
        <p:spPr>
          <a:xfrm>
            <a:off x="6287579" y="3934683"/>
            <a:ext cx="2223831" cy="738664"/>
          </a:xfrm>
          <a:prstGeom prst="rect">
            <a:avLst/>
          </a:prstGeom>
          <a:noFill/>
        </p:spPr>
        <p:txBody>
          <a:bodyPr wrap="square" rtlCol="0">
            <a:spAutoFit/>
          </a:bodyPr>
          <a:lstStyle/>
          <a:p>
            <a:r>
              <a:rPr lang="en-US" sz="1400" b="1" dirty="0">
                <a:solidFill>
                  <a:srgbClr val="EF7001"/>
                </a:solidFill>
                <a:latin typeface="Helvetica Neue"/>
              </a:rPr>
              <a:t>The projection of the point A on the purple line.</a:t>
            </a:r>
            <a:endParaRPr lang="en-US" sz="1400" dirty="0"/>
          </a:p>
        </p:txBody>
      </p:sp>
      <p:sp>
        <p:nvSpPr>
          <p:cNvPr id="70" name="Oval 69">
            <a:extLst>
              <a:ext uri="{FF2B5EF4-FFF2-40B4-BE49-F238E27FC236}">
                <a16:creationId xmlns:a16="http://schemas.microsoft.com/office/drawing/2014/main" id="{FC2E35A8-1D86-A2C0-2F2F-1F1D372C4723}"/>
              </a:ext>
            </a:extLst>
          </p:cNvPr>
          <p:cNvSpPr/>
          <p:nvPr/>
        </p:nvSpPr>
        <p:spPr>
          <a:xfrm>
            <a:off x="5449232" y="3660363"/>
            <a:ext cx="548640" cy="548640"/>
          </a:xfrm>
          <a:prstGeom prst="ellipse">
            <a:avLst/>
          </a:prstGeom>
          <a:solidFill>
            <a:schemeClr val="bg1">
              <a:lumMod val="85000"/>
            </a:schemeClr>
          </a:solid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C83D5262-FCD1-5D84-4442-A8A8679DBDF1}"/>
              </a:ext>
            </a:extLst>
          </p:cNvPr>
          <p:cNvCxnSpPr>
            <a:cxnSpLocks/>
          </p:cNvCxnSpPr>
          <p:nvPr/>
        </p:nvCxnSpPr>
        <p:spPr>
          <a:xfrm>
            <a:off x="4672729" y="3191747"/>
            <a:ext cx="1050827" cy="711233"/>
          </a:xfrm>
          <a:prstGeom prst="line">
            <a:avLst/>
          </a:prstGeom>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E021C086-0DB7-C41A-6A46-9AA5847C326F}"/>
              </a:ext>
            </a:extLst>
          </p:cNvPr>
          <p:cNvSpPr/>
          <p:nvPr/>
        </p:nvSpPr>
        <p:spPr>
          <a:xfrm rot="2040000">
            <a:off x="5645103" y="3688269"/>
            <a:ext cx="156907" cy="18680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2" descr="Line Line">
            <a:extLst>
              <a:ext uri="{FF2B5EF4-FFF2-40B4-BE49-F238E27FC236}">
                <a16:creationId xmlns:a16="http://schemas.microsoft.com/office/drawing/2014/main" id="{09D414BE-6FB0-9146-335B-EED92FBB3A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flipH="1" flipV="1">
            <a:off x="5978297" y="4104742"/>
            <a:ext cx="431664" cy="96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9705D29-EE5A-EBA8-BBE4-BABFADF90CFF}"/>
              </a:ext>
            </a:extLst>
          </p:cNvPr>
          <p:cNvSpPr txBox="1"/>
          <p:nvPr/>
        </p:nvSpPr>
        <p:spPr>
          <a:xfrm>
            <a:off x="972277" y="2268640"/>
            <a:ext cx="2888085" cy="1477328"/>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The projection (A’) of a point A on a particular line p is the point such that the line  AA’ is perpendicular to p.</a:t>
            </a:r>
          </a:p>
        </p:txBody>
      </p:sp>
      <p:sp>
        <p:nvSpPr>
          <p:cNvPr id="13" name="Oval 12">
            <a:extLst>
              <a:ext uri="{FF2B5EF4-FFF2-40B4-BE49-F238E27FC236}">
                <a16:creationId xmlns:a16="http://schemas.microsoft.com/office/drawing/2014/main" id="{6B6CAA6C-A4BF-B6F0-1AD9-9EBBEA5443EA}"/>
              </a:ext>
            </a:extLst>
          </p:cNvPr>
          <p:cNvSpPr/>
          <p:nvPr/>
        </p:nvSpPr>
        <p:spPr>
          <a:xfrm>
            <a:off x="7096151" y="2146856"/>
            <a:ext cx="69962"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2D0A6E-2653-8FA6-2102-1A26EC89E327}"/>
              </a:ext>
            </a:extLst>
          </p:cNvPr>
          <p:cNvSpPr txBox="1"/>
          <p:nvPr/>
        </p:nvSpPr>
        <p:spPr>
          <a:xfrm>
            <a:off x="7096155" y="1951674"/>
            <a:ext cx="2888085" cy="369332"/>
          </a:xfrm>
          <a:prstGeom prst="rect">
            <a:avLst/>
          </a:prstGeom>
          <a:noFill/>
        </p:spPr>
        <p:txBody>
          <a:bodyPr wrap="square" rtlCol="0">
            <a:spAutoFit/>
          </a:bodyPr>
          <a:lstStyle/>
          <a:p>
            <a:r>
              <a:rPr lang="en-US"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(0,0)</a:t>
            </a:r>
          </a:p>
        </p:txBody>
      </p:sp>
      <p:cxnSp>
        <p:nvCxnSpPr>
          <p:cNvPr id="16" name="Straight Arrow Connector 15">
            <a:extLst>
              <a:ext uri="{FF2B5EF4-FFF2-40B4-BE49-F238E27FC236}">
                <a16:creationId xmlns:a16="http://schemas.microsoft.com/office/drawing/2014/main" id="{129B1AA7-F78A-72ED-759A-13F9597C3E59}"/>
              </a:ext>
            </a:extLst>
          </p:cNvPr>
          <p:cNvCxnSpPr>
            <a:cxnSpLocks/>
          </p:cNvCxnSpPr>
          <p:nvPr/>
        </p:nvCxnSpPr>
        <p:spPr>
          <a:xfrm flipH="1">
            <a:off x="5692559" y="2146852"/>
            <a:ext cx="1190039" cy="14038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D0802F3-A0B0-C24B-64CE-9D1060D593AA}"/>
              </a:ext>
            </a:extLst>
          </p:cNvPr>
          <p:cNvSpPr txBox="1"/>
          <p:nvPr/>
        </p:nvSpPr>
        <p:spPr>
          <a:xfrm>
            <a:off x="4250950" y="3455378"/>
            <a:ext cx="563613" cy="461665"/>
          </a:xfrm>
          <a:prstGeom prst="rect">
            <a:avLst/>
          </a:prstGeom>
          <a:noFill/>
        </p:spPr>
        <p:txBody>
          <a:bodyPr wrap="square" rtlCol="0">
            <a:spAutoFit/>
          </a:bodyPr>
          <a:lstStyle/>
          <a:p>
            <a:r>
              <a:rPr lang="en-US" sz="2400" b="1" dirty="0">
                <a:solidFill>
                  <a:srgbClr val="002060"/>
                </a:solidFill>
                <a:latin typeface="Helvetica Neue" panose="020B0604020202020204" charset="0"/>
              </a:rPr>
              <a:t>A</a:t>
            </a:r>
          </a:p>
        </p:txBody>
      </p:sp>
      <p:sp>
        <p:nvSpPr>
          <p:cNvPr id="29" name="TextBox 28">
            <a:extLst>
              <a:ext uri="{FF2B5EF4-FFF2-40B4-BE49-F238E27FC236}">
                <a16:creationId xmlns:a16="http://schemas.microsoft.com/office/drawing/2014/main" id="{5082035E-867A-02CE-3388-0B544A7CBA30}"/>
              </a:ext>
            </a:extLst>
          </p:cNvPr>
          <p:cNvSpPr txBox="1"/>
          <p:nvPr/>
        </p:nvSpPr>
        <p:spPr>
          <a:xfrm>
            <a:off x="5634577" y="4293282"/>
            <a:ext cx="563613" cy="461665"/>
          </a:xfrm>
          <a:prstGeom prst="rect">
            <a:avLst/>
          </a:prstGeom>
          <a:noFill/>
        </p:spPr>
        <p:txBody>
          <a:bodyPr wrap="square" rtlCol="0">
            <a:spAutoFit/>
          </a:bodyPr>
          <a:lstStyle/>
          <a:p>
            <a:r>
              <a:rPr lang="en-US" sz="2400" b="1" dirty="0">
                <a:solidFill>
                  <a:srgbClr val="002060"/>
                </a:solidFill>
                <a:latin typeface="Helvetica Neue" panose="020B0604020202020204" charset="0"/>
              </a:rPr>
              <a:t>A’</a:t>
            </a:r>
          </a:p>
        </p:txBody>
      </p:sp>
      <p:sp>
        <p:nvSpPr>
          <p:cNvPr id="30" name="TextBox 29">
            <a:extLst>
              <a:ext uri="{FF2B5EF4-FFF2-40B4-BE49-F238E27FC236}">
                <a16:creationId xmlns:a16="http://schemas.microsoft.com/office/drawing/2014/main" id="{20FDC06A-397D-C8AD-B6D2-7482130F5ED8}"/>
              </a:ext>
            </a:extLst>
          </p:cNvPr>
          <p:cNvSpPr txBox="1"/>
          <p:nvPr/>
        </p:nvSpPr>
        <p:spPr>
          <a:xfrm>
            <a:off x="4390922" y="5535559"/>
            <a:ext cx="563613" cy="461665"/>
          </a:xfrm>
          <a:prstGeom prst="rect">
            <a:avLst/>
          </a:prstGeom>
          <a:noFill/>
        </p:spPr>
        <p:txBody>
          <a:bodyPr wrap="square" rtlCol="0">
            <a:spAutoFit/>
          </a:bodyPr>
          <a:lstStyle/>
          <a:p>
            <a:r>
              <a:rPr lang="en-US" sz="2400" b="1" dirty="0">
                <a:solidFill>
                  <a:srgbClr val="002060"/>
                </a:solidFill>
                <a:latin typeface="Helvetica Neue" panose="020B0604020202020204" charset="0"/>
              </a:rPr>
              <a:t>p</a:t>
            </a:r>
          </a:p>
        </p:txBody>
      </p:sp>
    </p:spTree>
    <p:extLst>
      <p:ext uri="{BB962C8B-B14F-4D97-AF65-F5344CB8AC3E}">
        <p14:creationId xmlns:p14="http://schemas.microsoft.com/office/powerpoint/2010/main" val="27086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cxnSp>
        <p:nvCxnSpPr>
          <p:cNvPr id="8" name="Straight Connector 7">
            <a:extLst>
              <a:ext uri="{FF2B5EF4-FFF2-40B4-BE49-F238E27FC236}">
                <a16:creationId xmlns:a16="http://schemas.microsoft.com/office/drawing/2014/main" id="{B85E2151-1BB9-46D8-442C-DF7B7C01BDA7}"/>
              </a:ext>
            </a:extLst>
          </p:cNvPr>
          <p:cNvCxnSpPr/>
          <p:nvPr/>
        </p:nvCxnSpPr>
        <p:spPr>
          <a:xfrm>
            <a:off x="2570956" y="1847205"/>
            <a:ext cx="0" cy="408348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E21A9E-AB1B-F181-9ACF-62498E424B7C}"/>
              </a:ext>
            </a:extLst>
          </p:cNvPr>
          <p:cNvCxnSpPr>
            <a:cxnSpLocks/>
          </p:cNvCxnSpPr>
          <p:nvPr/>
        </p:nvCxnSpPr>
        <p:spPr>
          <a:xfrm flipH="1">
            <a:off x="2096363" y="5062199"/>
            <a:ext cx="4619073"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70CD50-2274-7476-7E9E-CB5AAEA8EC53}"/>
              </a:ext>
            </a:extLst>
          </p:cNvPr>
          <p:cNvCxnSpPr>
            <a:cxnSpLocks/>
          </p:cNvCxnSpPr>
          <p:nvPr/>
        </p:nvCxnSpPr>
        <p:spPr>
          <a:xfrm flipV="1">
            <a:off x="344129" y="4778477"/>
            <a:ext cx="2723536" cy="164690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246ED45-9911-0F2C-3346-3B3DDEEBF850}"/>
              </a:ext>
            </a:extLst>
          </p:cNvPr>
          <p:cNvSpPr/>
          <p:nvPr/>
        </p:nvSpPr>
        <p:spPr>
          <a:xfrm>
            <a:off x="2691582" y="447228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AF072E9-6426-E6F7-94E3-6276D0BA105C}"/>
              </a:ext>
            </a:extLst>
          </p:cNvPr>
          <p:cNvSpPr/>
          <p:nvPr/>
        </p:nvSpPr>
        <p:spPr>
          <a:xfrm>
            <a:off x="2691582" y="477848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EF75EF-CC36-2BA1-33A6-22C88856E062}"/>
              </a:ext>
            </a:extLst>
          </p:cNvPr>
          <p:cNvSpPr/>
          <p:nvPr/>
        </p:nvSpPr>
        <p:spPr>
          <a:xfrm>
            <a:off x="3089418" y="467313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A0E6B6B-AD61-0B91-E49E-D86F33343D1D}"/>
              </a:ext>
            </a:extLst>
          </p:cNvPr>
          <p:cNvSpPr/>
          <p:nvPr/>
        </p:nvSpPr>
        <p:spPr>
          <a:xfrm>
            <a:off x="2822046" y="5415124"/>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BD8056B-043B-8990-8EE2-30C00F34C67D}"/>
              </a:ext>
            </a:extLst>
          </p:cNvPr>
          <p:cNvSpPr/>
          <p:nvPr/>
        </p:nvSpPr>
        <p:spPr>
          <a:xfrm>
            <a:off x="3191712" y="564330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0E7C784-F61A-22E2-7B02-3FBC1F20FA9F}"/>
              </a:ext>
            </a:extLst>
          </p:cNvPr>
          <p:cNvSpPr/>
          <p:nvPr/>
        </p:nvSpPr>
        <p:spPr>
          <a:xfrm>
            <a:off x="2625402" y="573344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5DA810E-804A-AC39-C821-7BBA86AA8149}"/>
              </a:ext>
            </a:extLst>
          </p:cNvPr>
          <p:cNvSpPr/>
          <p:nvPr/>
        </p:nvSpPr>
        <p:spPr>
          <a:xfrm>
            <a:off x="555524" y="5949230"/>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4092CB3-F316-53AD-F610-420741172D38}"/>
              </a:ext>
            </a:extLst>
          </p:cNvPr>
          <p:cNvSpPr/>
          <p:nvPr/>
        </p:nvSpPr>
        <p:spPr>
          <a:xfrm>
            <a:off x="1061885" y="568376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9D00163-A896-4D63-90C7-002450B106B8}"/>
              </a:ext>
            </a:extLst>
          </p:cNvPr>
          <p:cNvSpPr/>
          <p:nvPr/>
        </p:nvSpPr>
        <p:spPr>
          <a:xfrm>
            <a:off x="963563" y="6054573"/>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Line Line">
            <a:extLst>
              <a:ext uri="{FF2B5EF4-FFF2-40B4-BE49-F238E27FC236}">
                <a16:creationId xmlns:a16="http://schemas.microsoft.com/office/drawing/2014/main" id="{8465BA6E-F187-D220-36FB-8ABC269B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a:off x="5694330" y="3290316"/>
            <a:ext cx="1155211" cy="46581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9E35ECED-567E-DEA2-50ED-EFF93B9B4DCF}"/>
              </a:ext>
            </a:extLst>
          </p:cNvPr>
          <p:cNvCxnSpPr/>
          <p:nvPr/>
        </p:nvCxnSpPr>
        <p:spPr>
          <a:xfrm>
            <a:off x="9411559" y="1693680"/>
            <a:ext cx="0" cy="408348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2C5027-6F6D-0266-00E5-DD3C394399C1}"/>
              </a:ext>
            </a:extLst>
          </p:cNvPr>
          <p:cNvCxnSpPr>
            <a:cxnSpLocks/>
          </p:cNvCxnSpPr>
          <p:nvPr/>
        </p:nvCxnSpPr>
        <p:spPr>
          <a:xfrm flipH="1">
            <a:off x="7027240" y="3912111"/>
            <a:ext cx="4619073"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3C5E932-35B7-DE50-4B30-DAC5C39B609F}"/>
              </a:ext>
            </a:extLst>
          </p:cNvPr>
          <p:cNvSpPr/>
          <p:nvPr/>
        </p:nvSpPr>
        <p:spPr>
          <a:xfrm>
            <a:off x="9555094" y="293008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EA0C21A-B712-AC86-8C3F-D6C42B81533A}"/>
              </a:ext>
            </a:extLst>
          </p:cNvPr>
          <p:cNvSpPr/>
          <p:nvPr/>
        </p:nvSpPr>
        <p:spPr>
          <a:xfrm>
            <a:off x="10135880" y="4390232"/>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D113F05-A4E9-EA11-9F32-3E00DFD8DCCB}"/>
              </a:ext>
            </a:extLst>
          </p:cNvPr>
          <p:cNvSpPr/>
          <p:nvPr/>
        </p:nvSpPr>
        <p:spPr>
          <a:xfrm>
            <a:off x="9147470" y="4483637"/>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8E24BCA-AFC6-B24C-764A-526AC7A1914E}"/>
              </a:ext>
            </a:extLst>
          </p:cNvPr>
          <p:cNvSpPr/>
          <p:nvPr/>
        </p:nvSpPr>
        <p:spPr>
          <a:xfrm>
            <a:off x="10712434" y="2363524"/>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576144E-CF1B-B855-1602-0E441793A584}"/>
              </a:ext>
            </a:extLst>
          </p:cNvPr>
          <p:cNvSpPr/>
          <p:nvPr/>
        </p:nvSpPr>
        <p:spPr>
          <a:xfrm>
            <a:off x="10866447" y="345195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F7E5C83-A8E4-4D25-4AC1-C95B6DD3F860}"/>
              </a:ext>
            </a:extLst>
          </p:cNvPr>
          <p:cNvSpPr/>
          <p:nvPr/>
        </p:nvSpPr>
        <p:spPr>
          <a:xfrm>
            <a:off x="10014888" y="398378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808659C-2E51-EDC6-FAD2-8D6C73C5423D}"/>
              </a:ext>
            </a:extLst>
          </p:cNvPr>
          <p:cNvSpPr/>
          <p:nvPr/>
        </p:nvSpPr>
        <p:spPr>
          <a:xfrm>
            <a:off x="11348861" y="360698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9F87EE47-1F6B-5798-45DB-4B9EBE0BFFAD}"/>
              </a:ext>
            </a:extLst>
          </p:cNvPr>
          <p:cNvSpPr/>
          <p:nvPr/>
        </p:nvSpPr>
        <p:spPr>
          <a:xfrm>
            <a:off x="11718527" y="383515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42C1664-0E93-067E-FB8F-1D63550A11F2}"/>
              </a:ext>
            </a:extLst>
          </p:cNvPr>
          <p:cNvSpPr/>
          <p:nvPr/>
        </p:nvSpPr>
        <p:spPr>
          <a:xfrm>
            <a:off x="11152217" y="3925302"/>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CBA7CC88-7118-349E-CD9B-13241BD1E2BD}"/>
              </a:ext>
            </a:extLst>
          </p:cNvPr>
          <p:cNvSpPr txBox="1"/>
          <p:nvPr/>
        </p:nvSpPr>
        <p:spPr>
          <a:xfrm>
            <a:off x="4521633" y="2195872"/>
            <a:ext cx="2223831" cy="1169551"/>
          </a:xfrm>
          <a:prstGeom prst="rect">
            <a:avLst/>
          </a:prstGeom>
          <a:noFill/>
        </p:spPr>
        <p:txBody>
          <a:bodyPr wrap="square" rtlCol="0">
            <a:spAutoFit/>
          </a:bodyPr>
          <a:lstStyle/>
          <a:p>
            <a:r>
              <a:rPr lang="en-US" sz="1400" b="1" dirty="0">
                <a:solidFill>
                  <a:srgbClr val="EF7001"/>
                </a:solidFill>
                <a:latin typeface="Helvetica Neue"/>
              </a:rPr>
              <a:t>We can represent all data points along </a:t>
            </a:r>
            <a:r>
              <a:rPr lang="en-US" sz="1400" b="1" dirty="0" err="1">
                <a:solidFill>
                  <a:srgbClr val="EF7001"/>
                </a:solidFill>
                <a:latin typeface="Helvetica Neue"/>
              </a:rPr>
              <a:t>x,y,z</a:t>
            </a:r>
            <a:r>
              <a:rPr lang="en-US" sz="1400" b="1" dirty="0">
                <a:solidFill>
                  <a:srgbClr val="EF7001"/>
                </a:solidFill>
                <a:latin typeface="Helvetica Neue"/>
              </a:rPr>
              <a:t> axes in terms of new basis vectors PC1, PC2, and PC3.</a:t>
            </a:r>
            <a:endParaRPr lang="en-US" sz="1400" dirty="0"/>
          </a:p>
        </p:txBody>
      </p:sp>
      <p:sp>
        <p:nvSpPr>
          <p:cNvPr id="47" name="TextBox 46">
            <a:extLst>
              <a:ext uri="{FF2B5EF4-FFF2-40B4-BE49-F238E27FC236}">
                <a16:creationId xmlns:a16="http://schemas.microsoft.com/office/drawing/2014/main" id="{026AEC59-48B8-E019-E08C-B1308B1DC092}"/>
              </a:ext>
            </a:extLst>
          </p:cNvPr>
          <p:cNvSpPr txBox="1"/>
          <p:nvPr/>
        </p:nvSpPr>
        <p:spPr>
          <a:xfrm>
            <a:off x="11463579" y="4077193"/>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PC1</a:t>
            </a:r>
          </a:p>
        </p:txBody>
      </p:sp>
      <p:sp>
        <p:nvSpPr>
          <p:cNvPr id="48" name="TextBox 47">
            <a:extLst>
              <a:ext uri="{FF2B5EF4-FFF2-40B4-BE49-F238E27FC236}">
                <a16:creationId xmlns:a16="http://schemas.microsoft.com/office/drawing/2014/main" id="{B1251240-EE8E-ED49-2B92-05E1CBF096C9}"/>
              </a:ext>
            </a:extLst>
          </p:cNvPr>
          <p:cNvSpPr txBox="1"/>
          <p:nvPr/>
        </p:nvSpPr>
        <p:spPr>
          <a:xfrm>
            <a:off x="9203441" y="1233424"/>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PC2</a:t>
            </a:r>
          </a:p>
        </p:txBody>
      </p:sp>
      <p:sp>
        <p:nvSpPr>
          <p:cNvPr id="49" name="TextBox 48">
            <a:extLst>
              <a:ext uri="{FF2B5EF4-FFF2-40B4-BE49-F238E27FC236}">
                <a16:creationId xmlns:a16="http://schemas.microsoft.com/office/drawing/2014/main" id="{90A0953D-CD11-1313-25A4-185EA2A08202}"/>
              </a:ext>
            </a:extLst>
          </p:cNvPr>
          <p:cNvSpPr txBox="1"/>
          <p:nvPr/>
        </p:nvSpPr>
        <p:spPr>
          <a:xfrm>
            <a:off x="6751792" y="4866382"/>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x</a:t>
            </a:r>
          </a:p>
        </p:txBody>
      </p:sp>
      <p:sp>
        <p:nvSpPr>
          <p:cNvPr id="50" name="TextBox 49">
            <a:extLst>
              <a:ext uri="{FF2B5EF4-FFF2-40B4-BE49-F238E27FC236}">
                <a16:creationId xmlns:a16="http://schemas.microsoft.com/office/drawing/2014/main" id="{1AEAB70C-9D29-115C-8A36-3C59F961218B}"/>
              </a:ext>
            </a:extLst>
          </p:cNvPr>
          <p:cNvSpPr txBox="1"/>
          <p:nvPr/>
        </p:nvSpPr>
        <p:spPr>
          <a:xfrm>
            <a:off x="2422589" y="1358490"/>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z</a:t>
            </a:r>
          </a:p>
        </p:txBody>
      </p:sp>
      <p:sp>
        <p:nvSpPr>
          <p:cNvPr id="51" name="TextBox 50">
            <a:extLst>
              <a:ext uri="{FF2B5EF4-FFF2-40B4-BE49-F238E27FC236}">
                <a16:creationId xmlns:a16="http://schemas.microsoft.com/office/drawing/2014/main" id="{4EF8DAD8-C2D4-2F5F-2726-D25634914DA7}"/>
              </a:ext>
            </a:extLst>
          </p:cNvPr>
          <p:cNvSpPr txBox="1"/>
          <p:nvPr/>
        </p:nvSpPr>
        <p:spPr>
          <a:xfrm>
            <a:off x="199002" y="5949230"/>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y</a:t>
            </a:r>
          </a:p>
        </p:txBody>
      </p:sp>
      <p:cxnSp>
        <p:nvCxnSpPr>
          <p:cNvPr id="3" name="Straight Connector 2">
            <a:extLst>
              <a:ext uri="{FF2B5EF4-FFF2-40B4-BE49-F238E27FC236}">
                <a16:creationId xmlns:a16="http://schemas.microsoft.com/office/drawing/2014/main" id="{65758825-205E-B14B-0DE3-6A2D432E2FA2}"/>
              </a:ext>
            </a:extLst>
          </p:cNvPr>
          <p:cNvCxnSpPr>
            <a:cxnSpLocks/>
          </p:cNvCxnSpPr>
          <p:nvPr/>
        </p:nvCxnSpPr>
        <p:spPr>
          <a:xfrm flipV="1">
            <a:off x="7968517" y="3365423"/>
            <a:ext cx="1956653" cy="200292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7D19671-F512-F2F7-C738-45027E2C5565}"/>
              </a:ext>
            </a:extLst>
          </p:cNvPr>
          <p:cNvSpPr txBox="1"/>
          <p:nvPr/>
        </p:nvSpPr>
        <p:spPr>
          <a:xfrm>
            <a:off x="7609836" y="5364113"/>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PC3</a:t>
            </a:r>
          </a:p>
        </p:txBody>
      </p:sp>
    </p:spTree>
    <p:extLst>
      <p:ext uri="{BB962C8B-B14F-4D97-AF65-F5344CB8AC3E}">
        <p14:creationId xmlns:p14="http://schemas.microsoft.com/office/powerpoint/2010/main" val="290227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Unsupervised Learning</a:t>
            </a:r>
            <a:endParaRPr b="1" dirty="0">
              <a:solidFill>
                <a:srgbClr val="002060"/>
              </a:solidFill>
              <a:latin typeface="Helvetica Neue" panose="020B0604020202020204" charset="0"/>
            </a:endParaRPr>
          </a:p>
        </p:txBody>
      </p:sp>
      <p:sp>
        <p:nvSpPr>
          <p:cNvPr id="540" name="Google Shape;540;p18"/>
          <p:cNvSpPr txBox="1">
            <a:spLocks noGrp="1"/>
          </p:cNvSpPr>
          <p:nvPr>
            <p:ph type="body" idx="1"/>
          </p:nvPr>
        </p:nvSpPr>
        <p:spPr>
          <a:xfrm>
            <a:off x="563530" y="1801225"/>
            <a:ext cx="3987209"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buSzPts val="5600"/>
            </a:pPr>
            <a:r>
              <a:rPr lang="en-US" sz="2800" dirty="0"/>
              <a:t>Clustering</a:t>
            </a:r>
            <a:endParaRPr dirty="0"/>
          </a:p>
          <a:p>
            <a:pPr marL="0" indent="0">
              <a:buSzPts val="5600"/>
            </a:pPr>
            <a:r>
              <a:rPr lang="en-US" sz="2800" dirty="0"/>
              <a:t>Dimension reduction  </a:t>
            </a:r>
            <a:endParaRPr dirty="0"/>
          </a:p>
        </p:txBody>
      </p:sp>
    </p:spTree>
    <p:extLst>
      <p:ext uri="{BB962C8B-B14F-4D97-AF65-F5344CB8AC3E}">
        <p14:creationId xmlns:p14="http://schemas.microsoft.com/office/powerpoint/2010/main" val="2360145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cxnSp>
        <p:nvCxnSpPr>
          <p:cNvPr id="8" name="Straight Connector 7">
            <a:extLst>
              <a:ext uri="{FF2B5EF4-FFF2-40B4-BE49-F238E27FC236}">
                <a16:creationId xmlns:a16="http://schemas.microsoft.com/office/drawing/2014/main" id="{B85E2151-1BB9-46D8-442C-DF7B7C01BDA7}"/>
              </a:ext>
            </a:extLst>
          </p:cNvPr>
          <p:cNvCxnSpPr/>
          <p:nvPr/>
        </p:nvCxnSpPr>
        <p:spPr>
          <a:xfrm>
            <a:off x="2570956" y="1847205"/>
            <a:ext cx="0" cy="408348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E21A9E-AB1B-F181-9ACF-62498E424B7C}"/>
              </a:ext>
            </a:extLst>
          </p:cNvPr>
          <p:cNvCxnSpPr>
            <a:cxnSpLocks/>
          </p:cNvCxnSpPr>
          <p:nvPr/>
        </p:nvCxnSpPr>
        <p:spPr>
          <a:xfrm flipH="1">
            <a:off x="2096363" y="5062199"/>
            <a:ext cx="4619073"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70CD50-2274-7476-7E9E-CB5AAEA8EC53}"/>
              </a:ext>
            </a:extLst>
          </p:cNvPr>
          <p:cNvCxnSpPr>
            <a:cxnSpLocks/>
          </p:cNvCxnSpPr>
          <p:nvPr/>
        </p:nvCxnSpPr>
        <p:spPr>
          <a:xfrm flipV="1">
            <a:off x="344129" y="4778477"/>
            <a:ext cx="2723536" cy="1646904"/>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246ED45-9911-0F2C-3346-3B3DDEEBF850}"/>
              </a:ext>
            </a:extLst>
          </p:cNvPr>
          <p:cNvSpPr/>
          <p:nvPr/>
        </p:nvSpPr>
        <p:spPr>
          <a:xfrm>
            <a:off x="2691582" y="447228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BAF072E9-6426-E6F7-94E3-6276D0BA105C}"/>
              </a:ext>
            </a:extLst>
          </p:cNvPr>
          <p:cNvSpPr/>
          <p:nvPr/>
        </p:nvSpPr>
        <p:spPr>
          <a:xfrm>
            <a:off x="2691582" y="477848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EF75EF-CC36-2BA1-33A6-22C88856E062}"/>
              </a:ext>
            </a:extLst>
          </p:cNvPr>
          <p:cNvSpPr/>
          <p:nvPr/>
        </p:nvSpPr>
        <p:spPr>
          <a:xfrm>
            <a:off x="3089418" y="467313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A0E6B6B-AD61-0B91-E49E-D86F33343D1D}"/>
              </a:ext>
            </a:extLst>
          </p:cNvPr>
          <p:cNvSpPr/>
          <p:nvPr/>
        </p:nvSpPr>
        <p:spPr>
          <a:xfrm>
            <a:off x="2822046" y="5415124"/>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BD8056B-043B-8990-8EE2-30C00F34C67D}"/>
              </a:ext>
            </a:extLst>
          </p:cNvPr>
          <p:cNvSpPr/>
          <p:nvPr/>
        </p:nvSpPr>
        <p:spPr>
          <a:xfrm>
            <a:off x="3191712" y="564330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0E7C784-F61A-22E2-7B02-3FBC1F20FA9F}"/>
              </a:ext>
            </a:extLst>
          </p:cNvPr>
          <p:cNvSpPr/>
          <p:nvPr/>
        </p:nvSpPr>
        <p:spPr>
          <a:xfrm>
            <a:off x="2625402" y="573344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5DA810E-804A-AC39-C821-7BBA86AA8149}"/>
              </a:ext>
            </a:extLst>
          </p:cNvPr>
          <p:cNvSpPr/>
          <p:nvPr/>
        </p:nvSpPr>
        <p:spPr>
          <a:xfrm>
            <a:off x="555524" y="5949230"/>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4092CB3-F316-53AD-F610-420741172D38}"/>
              </a:ext>
            </a:extLst>
          </p:cNvPr>
          <p:cNvSpPr/>
          <p:nvPr/>
        </p:nvSpPr>
        <p:spPr>
          <a:xfrm>
            <a:off x="1061885" y="568376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9D00163-A896-4D63-90C7-002450B106B8}"/>
              </a:ext>
            </a:extLst>
          </p:cNvPr>
          <p:cNvSpPr/>
          <p:nvPr/>
        </p:nvSpPr>
        <p:spPr>
          <a:xfrm>
            <a:off x="963563" y="6054573"/>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Line Line">
            <a:extLst>
              <a:ext uri="{FF2B5EF4-FFF2-40B4-BE49-F238E27FC236}">
                <a16:creationId xmlns:a16="http://schemas.microsoft.com/office/drawing/2014/main" id="{8465BA6E-F187-D220-36FB-8ABC269BE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a:off x="5694330" y="3290316"/>
            <a:ext cx="1155211" cy="46581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9E35ECED-567E-DEA2-50ED-EFF93B9B4DCF}"/>
              </a:ext>
            </a:extLst>
          </p:cNvPr>
          <p:cNvCxnSpPr/>
          <p:nvPr/>
        </p:nvCxnSpPr>
        <p:spPr>
          <a:xfrm>
            <a:off x="9411559" y="1693680"/>
            <a:ext cx="0" cy="408348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12C5027-6F6D-0266-00E5-DD3C394399C1}"/>
              </a:ext>
            </a:extLst>
          </p:cNvPr>
          <p:cNvCxnSpPr>
            <a:cxnSpLocks/>
          </p:cNvCxnSpPr>
          <p:nvPr/>
        </p:nvCxnSpPr>
        <p:spPr>
          <a:xfrm flipH="1">
            <a:off x="7027240" y="3912111"/>
            <a:ext cx="4619073"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3C5E932-35B7-DE50-4B30-DAC5C39B609F}"/>
              </a:ext>
            </a:extLst>
          </p:cNvPr>
          <p:cNvSpPr/>
          <p:nvPr/>
        </p:nvSpPr>
        <p:spPr>
          <a:xfrm>
            <a:off x="9728526" y="3513576"/>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EA0C21A-B712-AC86-8C3F-D6C42B81533A}"/>
              </a:ext>
            </a:extLst>
          </p:cNvPr>
          <p:cNvSpPr/>
          <p:nvPr/>
        </p:nvSpPr>
        <p:spPr>
          <a:xfrm>
            <a:off x="9986922" y="395234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D113F05-A4E9-EA11-9F32-3E00DFD8DCCB}"/>
              </a:ext>
            </a:extLst>
          </p:cNvPr>
          <p:cNvSpPr/>
          <p:nvPr/>
        </p:nvSpPr>
        <p:spPr>
          <a:xfrm>
            <a:off x="9522722" y="400303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E8E24BCA-AFC6-B24C-764A-526AC7A1914E}"/>
              </a:ext>
            </a:extLst>
          </p:cNvPr>
          <p:cNvSpPr/>
          <p:nvPr/>
        </p:nvSpPr>
        <p:spPr>
          <a:xfrm>
            <a:off x="10712434" y="2363524"/>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576144E-CF1B-B855-1602-0E441793A584}"/>
              </a:ext>
            </a:extLst>
          </p:cNvPr>
          <p:cNvSpPr/>
          <p:nvPr/>
        </p:nvSpPr>
        <p:spPr>
          <a:xfrm>
            <a:off x="11082100" y="259170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F7E5C83-A8E4-4D25-4AC1-C95B6DD3F860}"/>
              </a:ext>
            </a:extLst>
          </p:cNvPr>
          <p:cNvSpPr/>
          <p:nvPr/>
        </p:nvSpPr>
        <p:spPr>
          <a:xfrm>
            <a:off x="10515790" y="268184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808659C-2E51-EDC6-FAD2-8D6C73C5423D}"/>
              </a:ext>
            </a:extLst>
          </p:cNvPr>
          <p:cNvSpPr/>
          <p:nvPr/>
        </p:nvSpPr>
        <p:spPr>
          <a:xfrm>
            <a:off x="11348861" y="360698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9F87EE47-1F6B-5798-45DB-4B9EBE0BFFAD}"/>
              </a:ext>
            </a:extLst>
          </p:cNvPr>
          <p:cNvSpPr/>
          <p:nvPr/>
        </p:nvSpPr>
        <p:spPr>
          <a:xfrm>
            <a:off x="11718527" y="383515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42C1664-0E93-067E-FB8F-1D63550A11F2}"/>
              </a:ext>
            </a:extLst>
          </p:cNvPr>
          <p:cNvSpPr/>
          <p:nvPr/>
        </p:nvSpPr>
        <p:spPr>
          <a:xfrm>
            <a:off x="11152217" y="3925302"/>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CBA7CC88-7118-349E-CD9B-13241BD1E2BD}"/>
              </a:ext>
            </a:extLst>
          </p:cNvPr>
          <p:cNvSpPr txBox="1"/>
          <p:nvPr/>
        </p:nvSpPr>
        <p:spPr>
          <a:xfrm>
            <a:off x="4521633" y="2195872"/>
            <a:ext cx="2223831" cy="1384995"/>
          </a:xfrm>
          <a:prstGeom prst="rect">
            <a:avLst/>
          </a:prstGeom>
          <a:noFill/>
        </p:spPr>
        <p:txBody>
          <a:bodyPr wrap="square" rtlCol="0">
            <a:spAutoFit/>
          </a:bodyPr>
          <a:lstStyle/>
          <a:p>
            <a:r>
              <a:rPr lang="en-US" sz="1400" b="1" dirty="0">
                <a:solidFill>
                  <a:srgbClr val="EF7001"/>
                </a:solidFill>
                <a:latin typeface="Helvetica Neue"/>
              </a:rPr>
              <a:t>3-dimensional graph reduced to 2-dimensional graph across different basis vectors (“principal components”)</a:t>
            </a:r>
            <a:endParaRPr lang="en-US" sz="1400" dirty="0"/>
          </a:p>
        </p:txBody>
      </p:sp>
      <p:sp>
        <p:nvSpPr>
          <p:cNvPr id="47" name="TextBox 46">
            <a:extLst>
              <a:ext uri="{FF2B5EF4-FFF2-40B4-BE49-F238E27FC236}">
                <a16:creationId xmlns:a16="http://schemas.microsoft.com/office/drawing/2014/main" id="{026AEC59-48B8-E019-E08C-B1308B1DC092}"/>
              </a:ext>
            </a:extLst>
          </p:cNvPr>
          <p:cNvSpPr txBox="1"/>
          <p:nvPr/>
        </p:nvSpPr>
        <p:spPr>
          <a:xfrm>
            <a:off x="11463579" y="4077193"/>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PC1</a:t>
            </a:r>
          </a:p>
        </p:txBody>
      </p:sp>
      <p:sp>
        <p:nvSpPr>
          <p:cNvPr id="48" name="TextBox 47">
            <a:extLst>
              <a:ext uri="{FF2B5EF4-FFF2-40B4-BE49-F238E27FC236}">
                <a16:creationId xmlns:a16="http://schemas.microsoft.com/office/drawing/2014/main" id="{B1251240-EE8E-ED49-2B92-05E1CBF096C9}"/>
              </a:ext>
            </a:extLst>
          </p:cNvPr>
          <p:cNvSpPr txBox="1"/>
          <p:nvPr/>
        </p:nvSpPr>
        <p:spPr>
          <a:xfrm>
            <a:off x="9203441" y="1233424"/>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PC2</a:t>
            </a:r>
          </a:p>
        </p:txBody>
      </p:sp>
      <p:sp>
        <p:nvSpPr>
          <p:cNvPr id="49" name="TextBox 48">
            <a:extLst>
              <a:ext uri="{FF2B5EF4-FFF2-40B4-BE49-F238E27FC236}">
                <a16:creationId xmlns:a16="http://schemas.microsoft.com/office/drawing/2014/main" id="{90A0953D-CD11-1313-25A4-185EA2A08202}"/>
              </a:ext>
            </a:extLst>
          </p:cNvPr>
          <p:cNvSpPr txBox="1"/>
          <p:nvPr/>
        </p:nvSpPr>
        <p:spPr>
          <a:xfrm>
            <a:off x="6751792" y="4866382"/>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x</a:t>
            </a:r>
          </a:p>
        </p:txBody>
      </p:sp>
      <p:sp>
        <p:nvSpPr>
          <p:cNvPr id="50" name="TextBox 49">
            <a:extLst>
              <a:ext uri="{FF2B5EF4-FFF2-40B4-BE49-F238E27FC236}">
                <a16:creationId xmlns:a16="http://schemas.microsoft.com/office/drawing/2014/main" id="{1AEAB70C-9D29-115C-8A36-3C59F961218B}"/>
              </a:ext>
            </a:extLst>
          </p:cNvPr>
          <p:cNvSpPr txBox="1"/>
          <p:nvPr/>
        </p:nvSpPr>
        <p:spPr>
          <a:xfrm>
            <a:off x="2422589" y="1358490"/>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z</a:t>
            </a:r>
          </a:p>
        </p:txBody>
      </p:sp>
      <p:sp>
        <p:nvSpPr>
          <p:cNvPr id="51" name="TextBox 50">
            <a:extLst>
              <a:ext uri="{FF2B5EF4-FFF2-40B4-BE49-F238E27FC236}">
                <a16:creationId xmlns:a16="http://schemas.microsoft.com/office/drawing/2014/main" id="{4EF8DAD8-C2D4-2F5F-2726-D25634914DA7}"/>
              </a:ext>
            </a:extLst>
          </p:cNvPr>
          <p:cNvSpPr txBox="1"/>
          <p:nvPr/>
        </p:nvSpPr>
        <p:spPr>
          <a:xfrm>
            <a:off x="199002" y="5949230"/>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y</a:t>
            </a:r>
          </a:p>
        </p:txBody>
      </p:sp>
    </p:spTree>
    <p:extLst>
      <p:ext uri="{BB962C8B-B14F-4D97-AF65-F5344CB8AC3E}">
        <p14:creationId xmlns:p14="http://schemas.microsoft.com/office/powerpoint/2010/main" val="348867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1024692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p>
        </p:txBody>
      </p:sp>
      <p:pic>
        <p:nvPicPr>
          <p:cNvPr id="2" name="Picture 2" descr="Image">
            <a:extLst>
              <a:ext uri="{FF2B5EF4-FFF2-40B4-BE49-F238E27FC236}">
                <a16:creationId xmlns:a16="http://schemas.microsoft.com/office/drawing/2014/main" id="{AF72BA46-E604-FBF6-6037-7A9A9C112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571" y="2822983"/>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37F3E4-9757-D5EF-C1B9-1316F171D32C}"/>
              </a:ext>
            </a:extLst>
          </p:cNvPr>
          <p:cNvSpPr txBox="1"/>
          <p:nvPr/>
        </p:nvSpPr>
        <p:spPr>
          <a:xfrm>
            <a:off x="4215333" y="1792298"/>
            <a:ext cx="3483329" cy="923330"/>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How do we decide which PCs to drop when reducing the dimensionality of the data?</a:t>
            </a:r>
            <a:endParaRPr lang="en-US" dirty="0"/>
          </a:p>
        </p:txBody>
      </p:sp>
    </p:spTree>
    <p:extLst>
      <p:ext uri="{BB962C8B-B14F-4D97-AF65-F5344CB8AC3E}">
        <p14:creationId xmlns:p14="http://schemas.microsoft.com/office/powerpoint/2010/main" val="3116383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058588" cy="707886"/>
          </a:xfrm>
          <a:prstGeom prst="rect">
            <a:avLst/>
          </a:prstGeom>
          <a:noFill/>
        </p:spPr>
        <p:txBody>
          <a:bodyPr wrap="square" rtlCol="0">
            <a:spAutoFit/>
          </a:bodyPr>
          <a:lstStyle/>
          <a:p>
            <a:r>
              <a:rPr lang="en-US" sz="4000" b="1" dirty="0">
                <a:solidFill>
                  <a:srgbClr val="002060"/>
                </a:solidFill>
                <a:latin typeface="Helvetica Neue"/>
              </a:rPr>
              <a:t>Principal Components</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585559" y="1056060"/>
            <a:ext cx="8430622" cy="3508653"/>
          </a:xfrm>
          <a:prstGeom prst="rect">
            <a:avLst/>
          </a:prstGeom>
          <a:noFill/>
        </p:spPr>
        <p:txBody>
          <a:bodyPr wrap="square">
            <a:spAutoFit/>
          </a:bodyPr>
          <a:lstStyle/>
          <a:p>
            <a:pPr>
              <a:spcAft>
                <a:spcPts val="1200"/>
              </a:spcAft>
            </a:pPr>
            <a:endParaRPr lang="en-US" dirty="0">
              <a:latin typeface="Lato" panose="020F0502020204030203" pitchFamily="34" charset="0"/>
            </a:endParaRPr>
          </a:p>
          <a:p>
            <a:pPr>
              <a:spcAft>
                <a:spcPts val="1200"/>
              </a:spcAft>
            </a:pPr>
            <a:r>
              <a:rPr lang="en-US" dirty="0">
                <a:latin typeface="Lato" panose="020F0502020204030203" pitchFamily="34" charset="0"/>
              </a:rPr>
              <a:t>Think of these as new axes that we are orienting our data across.</a:t>
            </a:r>
          </a:p>
          <a:p>
            <a:pPr>
              <a:spcAft>
                <a:spcPts val="1200"/>
              </a:spcAft>
            </a:pPr>
            <a:r>
              <a:rPr lang="en-US" dirty="0">
                <a:latin typeface="Lato" panose="020F0502020204030203" pitchFamily="34" charset="0"/>
              </a:rPr>
              <a:t>So instead of </a:t>
            </a:r>
            <a:r>
              <a:rPr lang="en-US" dirty="0" err="1">
                <a:latin typeface="Lato" panose="020F0502020204030203" pitchFamily="34" charset="0"/>
              </a:rPr>
              <a:t>x,y</a:t>
            </a:r>
            <a:r>
              <a:rPr lang="en-US" dirty="0">
                <a:latin typeface="Lato" panose="020F0502020204030203" pitchFamily="34" charset="0"/>
              </a:rPr>
              <a:t>, z, rather some linear combination of them.</a:t>
            </a:r>
          </a:p>
          <a:p>
            <a:pPr>
              <a:spcAft>
                <a:spcPts val="1200"/>
              </a:spcAft>
            </a:pPr>
            <a:r>
              <a:rPr lang="en-US" dirty="0">
                <a:latin typeface="Lato" panose="020F0502020204030203" pitchFamily="34" charset="0"/>
              </a:rPr>
              <a:t>They are done such that each principal component is uncorrelated with the others, so that translation across each component indicates different information.</a:t>
            </a:r>
            <a:r>
              <a:rPr lang="en-US" b="1" dirty="0">
                <a:latin typeface="Lato" panose="020F0502020204030203" pitchFamily="34" charset="0"/>
              </a:rPr>
              <a:t> So, they represent directions of maximal variance.</a:t>
            </a:r>
          </a:p>
          <a:p>
            <a:pPr>
              <a:spcAft>
                <a:spcPts val="1200"/>
              </a:spcAft>
            </a:pPr>
            <a:r>
              <a:rPr lang="en-US" dirty="0">
                <a:latin typeface="Lato" panose="020F0502020204030203" pitchFamily="34" charset="0"/>
              </a:rPr>
              <a:t>This allows differences between data points to become more prominent</a:t>
            </a:r>
          </a:p>
          <a:p>
            <a:pPr>
              <a:spcAft>
                <a:spcPts val="1200"/>
              </a:spcAft>
            </a:pPr>
            <a:endParaRPr lang="en-US" dirty="0">
              <a:solidFill>
                <a:srgbClr val="595959"/>
              </a:solidFill>
              <a:latin typeface="Lato" panose="020F0502020204030203" pitchFamily="34" charset="0"/>
            </a:endParaRPr>
          </a:p>
          <a:p>
            <a:pPr>
              <a:spcAft>
                <a:spcPts val="1200"/>
              </a:spcAft>
            </a:pPr>
            <a:endParaRPr lang="en-US" dirty="0">
              <a:solidFill>
                <a:srgbClr val="595959"/>
              </a:solidFill>
              <a:latin typeface="Lato" panose="020F0502020204030203" pitchFamily="34" charset="0"/>
            </a:endParaRPr>
          </a:p>
        </p:txBody>
      </p:sp>
      <p:pic>
        <p:nvPicPr>
          <p:cNvPr id="2" name="Picture 2" descr="Image">
            <a:extLst>
              <a:ext uri="{FF2B5EF4-FFF2-40B4-BE49-F238E27FC236}">
                <a16:creationId xmlns:a16="http://schemas.microsoft.com/office/drawing/2014/main" id="{DD3E520A-FE63-3ED5-AB6D-0EAB18255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899" y="2629985"/>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B235B7-7072-E007-4665-191B1F650395}"/>
              </a:ext>
            </a:extLst>
          </p:cNvPr>
          <p:cNvSpPr txBox="1"/>
          <p:nvPr/>
        </p:nvSpPr>
        <p:spPr>
          <a:xfrm>
            <a:off x="7790034" y="1499563"/>
            <a:ext cx="3483329" cy="923330"/>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How do we decide which PCs to remove when reducing the dimensionality of the data?</a:t>
            </a:r>
            <a:endParaRPr lang="en-US" dirty="0"/>
          </a:p>
        </p:txBody>
      </p:sp>
      <p:sp>
        <p:nvSpPr>
          <p:cNvPr id="18" name="TextBox 17">
            <a:extLst>
              <a:ext uri="{FF2B5EF4-FFF2-40B4-BE49-F238E27FC236}">
                <a16:creationId xmlns:a16="http://schemas.microsoft.com/office/drawing/2014/main" id="{42A54700-C1B5-DA8A-4FEA-4F1049422A26}"/>
              </a:ext>
            </a:extLst>
          </p:cNvPr>
          <p:cNvSpPr txBox="1"/>
          <p:nvPr/>
        </p:nvSpPr>
        <p:spPr>
          <a:xfrm>
            <a:off x="70041" y="4370672"/>
            <a:ext cx="2552272" cy="1323439"/>
          </a:xfrm>
          <a:prstGeom prst="rect">
            <a:avLst/>
          </a:prstGeom>
          <a:noFill/>
        </p:spPr>
        <p:txBody>
          <a:bodyPr wrap="square" rtlCol="0">
            <a:spAutoFit/>
          </a:bodyPr>
          <a:lstStyle/>
          <a:p>
            <a:r>
              <a:rPr lang="en-US" sz="1600" b="1" dirty="0">
                <a:solidFill>
                  <a:srgbClr val="EF7001"/>
                </a:solidFill>
                <a:latin typeface="Helvetica Neue"/>
              </a:rPr>
              <a:t>Represents percentage of variance for each PC. Notice how PC1 has the most and it drops after that.</a:t>
            </a:r>
            <a:endParaRPr lang="en-US" sz="1600" dirty="0"/>
          </a:p>
        </p:txBody>
      </p:sp>
      <p:pic>
        <p:nvPicPr>
          <p:cNvPr id="19" name="Picture 2" descr="Line Line">
            <a:extLst>
              <a:ext uri="{FF2B5EF4-FFF2-40B4-BE49-F238E27FC236}">
                <a16:creationId xmlns:a16="http://schemas.microsoft.com/office/drawing/2014/main" id="{A2482E0F-73D6-6955-32C2-3BA63F4092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0000">
            <a:off x="2508064" y="5192464"/>
            <a:ext cx="428709" cy="3319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ine Line">
            <a:extLst>
              <a:ext uri="{FF2B5EF4-FFF2-40B4-BE49-F238E27FC236}">
                <a16:creationId xmlns:a16="http://schemas.microsoft.com/office/drawing/2014/main" id="{ACB38155-B904-53CD-DEC1-9B6C4FFCA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0000" flipH="1">
            <a:off x="7783693" y="5690375"/>
            <a:ext cx="406765" cy="33195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220B72B-EB72-311E-A924-4B65BDA5181B}"/>
              </a:ext>
            </a:extLst>
          </p:cNvPr>
          <p:cNvSpPr txBox="1"/>
          <p:nvPr/>
        </p:nvSpPr>
        <p:spPr>
          <a:xfrm>
            <a:off x="8328628" y="5214800"/>
            <a:ext cx="2860485" cy="1323439"/>
          </a:xfrm>
          <a:prstGeom prst="rect">
            <a:avLst/>
          </a:prstGeom>
          <a:noFill/>
        </p:spPr>
        <p:txBody>
          <a:bodyPr wrap="square" rtlCol="0">
            <a:spAutoFit/>
          </a:bodyPr>
          <a:lstStyle/>
          <a:p>
            <a:r>
              <a:rPr lang="en-US" sz="1600" b="1" dirty="0">
                <a:solidFill>
                  <a:srgbClr val="EF7001"/>
                </a:solidFill>
                <a:latin typeface="Helvetica Neue"/>
              </a:rPr>
              <a:t>Since PC3 accounts for a very small percentage of overall variance, we can remove it. This is how PCA reduces dimensionality</a:t>
            </a:r>
            <a:endParaRPr lang="en-US" sz="1600" dirty="0"/>
          </a:p>
        </p:txBody>
      </p:sp>
      <p:graphicFrame>
        <p:nvGraphicFramePr>
          <p:cNvPr id="22" name="Chart 21">
            <a:extLst>
              <a:ext uri="{FF2B5EF4-FFF2-40B4-BE49-F238E27FC236}">
                <a16:creationId xmlns:a16="http://schemas.microsoft.com/office/drawing/2014/main" id="{FDA46C30-2774-E424-541A-CE5C15CE92E8}"/>
              </a:ext>
            </a:extLst>
          </p:cNvPr>
          <p:cNvGraphicFramePr>
            <a:graphicFrameLocks/>
          </p:cNvGraphicFramePr>
          <p:nvPr>
            <p:extLst>
              <p:ext uri="{D42A27DB-BD31-4B8C-83A1-F6EECF244321}">
                <p14:modId xmlns:p14="http://schemas.microsoft.com/office/powerpoint/2010/main" val="4212185362"/>
              </p:ext>
            </p:extLst>
          </p:nvPr>
        </p:nvGraphicFramePr>
        <p:xfrm>
          <a:off x="3073519" y="3545270"/>
          <a:ext cx="4572000" cy="3017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40656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1024692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p>
        </p:txBody>
      </p:sp>
      <p:pic>
        <p:nvPicPr>
          <p:cNvPr id="2" name="Picture 2" descr="Image">
            <a:extLst>
              <a:ext uri="{FF2B5EF4-FFF2-40B4-BE49-F238E27FC236}">
                <a16:creationId xmlns:a16="http://schemas.microsoft.com/office/drawing/2014/main" id="{AF72BA46-E604-FBF6-6037-7A9A9C112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571" y="2822983"/>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37F3E4-9757-D5EF-C1B9-1316F171D32C}"/>
              </a:ext>
            </a:extLst>
          </p:cNvPr>
          <p:cNvSpPr txBox="1"/>
          <p:nvPr/>
        </p:nvSpPr>
        <p:spPr>
          <a:xfrm>
            <a:off x="3763906" y="2097098"/>
            <a:ext cx="3483329" cy="369332"/>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How do we decide the PCs?</a:t>
            </a:r>
            <a:endParaRPr lang="en-US" dirty="0"/>
          </a:p>
        </p:txBody>
      </p:sp>
    </p:spTree>
    <p:extLst>
      <p:ext uri="{BB962C8B-B14F-4D97-AF65-F5344CB8AC3E}">
        <p14:creationId xmlns:p14="http://schemas.microsoft.com/office/powerpoint/2010/main" val="1145018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cxnSp>
        <p:nvCxnSpPr>
          <p:cNvPr id="6" name="Google Shape;597;p20">
            <a:extLst>
              <a:ext uri="{FF2B5EF4-FFF2-40B4-BE49-F238E27FC236}">
                <a16:creationId xmlns:a16="http://schemas.microsoft.com/office/drawing/2014/main" id="{FB658E04-C135-3CFA-3C3A-3A41A3ABB2AA}"/>
              </a:ext>
            </a:extLst>
          </p:cNvPr>
          <p:cNvCxnSpPr>
            <a:cxnSpLocks/>
          </p:cNvCxnSpPr>
          <p:nvPr/>
        </p:nvCxnSpPr>
        <p:spPr>
          <a:xfrm flipV="1">
            <a:off x="2766350" y="1493134"/>
            <a:ext cx="0" cy="4356511"/>
          </a:xfrm>
          <a:prstGeom prst="straightConnector1">
            <a:avLst/>
          </a:prstGeom>
          <a:noFill/>
          <a:ln w="38100" cap="flat" cmpd="sng">
            <a:solidFill>
              <a:srgbClr val="D5D5D5"/>
            </a:solidFill>
            <a:prstDash val="solid"/>
            <a:miter lim="400000"/>
            <a:headEnd type="none" w="sm" len="sm"/>
            <a:tailEnd type="none" w="sm" len="sm"/>
          </a:ln>
        </p:spPr>
      </p:cxnSp>
      <p:cxnSp>
        <p:nvCxnSpPr>
          <p:cNvPr id="14" name="Google Shape;597;p20">
            <a:extLst>
              <a:ext uri="{FF2B5EF4-FFF2-40B4-BE49-F238E27FC236}">
                <a16:creationId xmlns:a16="http://schemas.microsoft.com/office/drawing/2014/main" id="{46AD1E03-FD8F-3B15-D833-4B4AE507C2EE}"/>
              </a:ext>
            </a:extLst>
          </p:cNvPr>
          <p:cNvCxnSpPr>
            <a:cxnSpLocks/>
          </p:cNvCxnSpPr>
          <p:nvPr/>
        </p:nvCxnSpPr>
        <p:spPr>
          <a:xfrm>
            <a:off x="2119255" y="5391480"/>
            <a:ext cx="5323267" cy="0"/>
          </a:xfrm>
          <a:prstGeom prst="straightConnector1">
            <a:avLst/>
          </a:prstGeom>
          <a:noFill/>
          <a:ln w="38100" cap="flat" cmpd="sng">
            <a:solidFill>
              <a:srgbClr val="D5D5D5"/>
            </a:solidFill>
            <a:prstDash val="solid"/>
            <a:miter lim="400000"/>
            <a:headEnd type="none" w="sm" len="sm"/>
            <a:tailEnd type="none" w="sm" len="sm"/>
          </a:ln>
        </p:spPr>
      </p:cxnSp>
      <p:sp>
        <p:nvSpPr>
          <p:cNvPr id="17" name="Google Shape;636;p20">
            <a:extLst>
              <a:ext uri="{FF2B5EF4-FFF2-40B4-BE49-F238E27FC236}">
                <a16:creationId xmlns:a16="http://schemas.microsoft.com/office/drawing/2014/main" id="{F67EAB59-4D69-E7A6-00FE-80282C3E4B00}"/>
              </a:ext>
            </a:extLst>
          </p:cNvPr>
          <p:cNvSpPr/>
          <p:nvPr/>
        </p:nvSpPr>
        <p:spPr>
          <a:xfrm>
            <a:off x="3197460" y="4750582"/>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4" name="Google Shape;637;p20">
            <a:extLst>
              <a:ext uri="{FF2B5EF4-FFF2-40B4-BE49-F238E27FC236}">
                <a16:creationId xmlns:a16="http://schemas.microsoft.com/office/drawing/2014/main" id="{7FDC0954-DC92-5551-347F-69F689953E55}"/>
              </a:ext>
            </a:extLst>
          </p:cNvPr>
          <p:cNvSpPr/>
          <p:nvPr/>
        </p:nvSpPr>
        <p:spPr>
          <a:xfrm>
            <a:off x="4162706" y="4274625"/>
            <a:ext cx="225187"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5" name="Google Shape;638;p20">
            <a:extLst>
              <a:ext uri="{FF2B5EF4-FFF2-40B4-BE49-F238E27FC236}">
                <a16:creationId xmlns:a16="http://schemas.microsoft.com/office/drawing/2014/main" id="{18BDA98A-E1E6-0032-6A23-8E33BFA19CB6}"/>
              </a:ext>
            </a:extLst>
          </p:cNvPr>
          <p:cNvSpPr/>
          <p:nvPr/>
        </p:nvSpPr>
        <p:spPr>
          <a:xfrm>
            <a:off x="3814380" y="4829794"/>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6" name="Google Shape;639;p20">
            <a:extLst>
              <a:ext uri="{FF2B5EF4-FFF2-40B4-BE49-F238E27FC236}">
                <a16:creationId xmlns:a16="http://schemas.microsoft.com/office/drawing/2014/main" id="{A7627AF1-4461-FCB1-1C48-431B501E3A8F}"/>
              </a:ext>
            </a:extLst>
          </p:cNvPr>
          <p:cNvSpPr/>
          <p:nvPr/>
        </p:nvSpPr>
        <p:spPr>
          <a:xfrm>
            <a:off x="3661987" y="5080916"/>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9" name="Google Shape;640;p20">
            <a:extLst>
              <a:ext uri="{FF2B5EF4-FFF2-40B4-BE49-F238E27FC236}">
                <a16:creationId xmlns:a16="http://schemas.microsoft.com/office/drawing/2014/main" id="{3DDBA76F-BEE3-1625-835C-8789CD76443E}"/>
              </a:ext>
            </a:extLst>
          </p:cNvPr>
          <p:cNvSpPr/>
          <p:nvPr/>
        </p:nvSpPr>
        <p:spPr>
          <a:xfrm>
            <a:off x="4749962" y="4802636"/>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30" name="Google Shape;641;p20">
            <a:extLst>
              <a:ext uri="{FF2B5EF4-FFF2-40B4-BE49-F238E27FC236}">
                <a16:creationId xmlns:a16="http://schemas.microsoft.com/office/drawing/2014/main" id="{29FDB837-6053-EE0B-67AF-39CA4CF08B36}"/>
              </a:ext>
            </a:extLst>
          </p:cNvPr>
          <p:cNvSpPr/>
          <p:nvPr/>
        </p:nvSpPr>
        <p:spPr>
          <a:xfrm>
            <a:off x="5093208" y="4543539"/>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cxnSp>
        <p:nvCxnSpPr>
          <p:cNvPr id="32" name="Straight Connector 31">
            <a:extLst>
              <a:ext uri="{FF2B5EF4-FFF2-40B4-BE49-F238E27FC236}">
                <a16:creationId xmlns:a16="http://schemas.microsoft.com/office/drawing/2014/main" id="{235237FB-D63B-7B47-BF82-3F2249D12EAB}"/>
              </a:ext>
            </a:extLst>
          </p:cNvPr>
          <p:cNvCxnSpPr>
            <a:cxnSpLocks/>
          </p:cNvCxnSpPr>
          <p:nvPr/>
        </p:nvCxnSpPr>
        <p:spPr>
          <a:xfrm flipV="1">
            <a:off x="2766350" y="3505771"/>
            <a:ext cx="4848704" cy="18857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C4756A5-A5D4-C4AE-3ED3-C424551A7BF7}"/>
              </a:ext>
            </a:extLst>
          </p:cNvPr>
          <p:cNvCxnSpPr>
            <a:cxnSpLocks/>
          </p:cNvCxnSpPr>
          <p:nvPr/>
        </p:nvCxnSpPr>
        <p:spPr>
          <a:xfrm flipH="1">
            <a:off x="2767869" y="2658881"/>
            <a:ext cx="1788236" cy="273259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02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cxnSp>
        <p:nvCxnSpPr>
          <p:cNvPr id="6" name="Google Shape;597;p20">
            <a:extLst>
              <a:ext uri="{FF2B5EF4-FFF2-40B4-BE49-F238E27FC236}">
                <a16:creationId xmlns:a16="http://schemas.microsoft.com/office/drawing/2014/main" id="{FB658E04-C135-3CFA-3C3A-3A41A3ABB2AA}"/>
              </a:ext>
            </a:extLst>
          </p:cNvPr>
          <p:cNvCxnSpPr>
            <a:cxnSpLocks/>
          </p:cNvCxnSpPr>
          <p:nvPr/>
        </p:nvCxnSpPr>
        <p:spPr>
          <a:xfrm flipV="1">
            <a:off x="2766350" y="1493134"/>
            <a:ext cx="0" cy="4356511"/>
          </a:xfrm>
          <a:prstGeom prst="straightConnector1">
            <a:avLst/>
          </a:prstGeom>
          <a:noFill/>
          <a:ln w="38100" cap="flat" cmpd="sng">
            <a:solidFill>
              <a:srgbClr val="D5D5D5"/>
            </a:solidFill>
            <a:prstDash val="solid"/>
            <a:miter lim="400000"/>
            <a:headEnd type="none" w="sm" len="sm"/>
            <a:tailEnd type="none" w="sm" len="sm"/>
          </a:ln>
        </p:spPr>
      </p:cxnSp>
      <p:cxnSp>
        <p:nvCxnSpPr>
          <p:cNvPr id="14" name="Google Shape;597;p20">
            <a:extLst>
              <a:ext uri="{FF2B5EF4-FFF2-40B4-BE49-F238E27FC236}">
                <a16:creationId xmlns:a16="http://schemas.microsoft.com/office/drawing/2014/main" id="{46AD1E03-FD8F-3B15-D833-4B4AE507C2EE}"/>
              </a:ext>
            </a:extLst>
          </p:cNvPr>
          <p:cNvCxnSpPr>
            <a:cxnSpLocks/>
          </p:cNvCxnSpPr>
          <p:nvPr/>
        </p:nvCxnSpPr>
        <p:spPr>
          <a:xfrm>
            <a:off x="2119255" y="5391480"/>
            <a:ext cx="5323267" cy="0"/>
          </a:xfrm>
          <a:prstGeom prst="straightConnector1">
            <a:avLst/>
          </a:prstGeom>
          <a:noFill/>
          <a:ln w="38100" cap="flat" cmpd="sng">
            <a:solidFill>
              <a:srgbClr val="D5D5D5"/>
            </a:solidFill>
            <a:prstDash val="solid"/>
            <a:miter lim="400000"/>
            <a:headEnd type="none" w="sm" len="sm"/>
            <a:tailEnd type="none" w="sm" len="sm"/>
          </a:ln>
        </p:spPr>
      </p:cxnSp>
      <p:sp>
        <p:nvSpPr>
          <p:cNvPr id="17" name="Google Shape;636;p20">
            <a:extLst>
              <a:ext uri="{FF2B5EF4-FFF2-40B4-BE49-F238E27FC236}">
                <a16:creationId xmlns:a16="http://schemas.microsoft.com/office/drawing/2014/main" id="{F67EAB59-4D69-E7A6-00FE-80282C3E4B00}"/>
              </a:ext>
            </a:extLst>
          </p:cNvPr>
          <p:cNvSpPr/>
          <p:nvPr/>
        </p:nvSpPr>
        <p:spPr>
          <a:xfrm>
            <a:off x="3367861" y="4978384"/>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4" name="Google Shape;637;p20">
            <a:extLst>
              <a:ext uri="{FF2B5EF4-FFF2-40B4-BE49-F238E27FC236}">
                <a16:creationId xmlns:a16="http://schemas.microsoft.com/office/drawing/2014/main" id="{7FDC0954-DC92-5551-347F-69F689953E55}"/>
              </a:ext>
            </a:extLst>
          </p:cNvPr>
          <p:cNvSpPr/>
          <p:nvPr/>
        </p:nvSpPr>
        <p:spPr>
          <a:xfrm>
            <a:off x="4160764" y="4720477"/>
            <a:ext cx="225187"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5" name="Google Shape;638;p20">
            <a:extLst>
              <a:ext uri="{FF2B5EF4-FFF2-40B4-BE49-F238E27FC236}">
                <a16:creationId xmlns:a16="http://schemas.microsoft.com/office/drawing/2014/main" id="{18BDA98A-E1E6-0032-6A23-8E33BFA19CB6}"/>
              </a:ext>
            </a:extLst>
          </p:cNvPr>
          <p:cNvSpPr/>
          <p:nvPr/>
        </p:nvSpPr>
        <p:spPr>
          <a:xfrm>
            <a:off x="3814380" y="4829794"/>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6" name="Google Shape;639;p20">
            <a:extLst>
              <a:ext uri="{FF2B5EF4-FFF2-40B4-BE49-F238E27FC236}">
                <a16:creationId xmlns:a16="http://schemas.microsoft.com/office/drawing/2014/main" id="{A7627AF1-4461-FCB1-1C48-431B501E3A8F}"/>
              </a:ext>
            </a:extLst>
          </p:cNvPr>
          <p:cNvSpPr/>
          <p:nvPr/>
        </p:nvSpPr>
        <p:spPr>
          <a:xfrm>
            <a:off x="3620070" y="4891927"/>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9" name="Google Shape;640;p20">
            <a:extLst>
              <a:ext uri="{FF2B5EF4-FFF2-40B4-BE49-F238E27FC236}">
                <a16:creationId xmlns:a16="http://schemas.microsoft.com/office/drawing/2014/main" id="{3DDBA76F-BEE3-1625-835C-8789CD76443E}"/>
              </a:ext>
            </a:extLst>
          </p:cNvPr>
          <p:cNvSpPr/>
          <p:nvPr/>
        </p:nvSpPr>
        <p:spPr>
          <a:xfrm>
            <a:off x="4549388" y="4543539"/>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30" name="Google Shape;641;p20">
            <a:extLst>
              <a:ext uri="{FF2B5EF4-FFF2-40B4-BE49-F238E27FC236}">
                <a16:creationId xmlns:a16="http://schemas.microsoft.com/office/drawing/2014/main" id="{29FDB837-6053-EE0B-67AF-39CA4CF08B36}"/>
              </a:ext>
            </a:extLst>
          </p:cNvPr>
          <p:cNvSpPr/>
          <p:nvPr/>
        </p:nvSpPr>
        <p:spPr>
          <a:xfrm>
            <a:off x="5007996" y="4401429"/>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cxnSp>
        <p:nvCxnSpPr>
          <p:cNvPr id="32" name="Straight Connector 31">
            <a:extLst>
              <a:ext uri="{FF2B5EF4-FFF2-40B4-BE49-F238E27FC236}">
                <a16:creationId xmlns:a16="http://schemas.microsoft.com/office/drawing/2014/main" id="{235237FB-D63B-7B47-BF82-3F2249D12EAB}"/>
              </a:ext>
            </a:extLst>
          </p:cNvPr>
          <p:cNvCxnSpPr>
            <a:cxnSpLocks/>
          </p:cNvCxnSpPr>
          <p:nvPr/>
        </p:nvCxnSpPr>
        <p:spPr>
          <a:xfrm flipV="1">
            <a:off x="2766350" y="3505771"/>
            <a:ext cx="4848704" cy="18857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2" descr="Line Line">
            <a:extLst>
              <a:ext uri="{FF2B5EF4-FFF2-40B4-BE49-F238E27FC236}">
                <a16:creationId xmlns:a16="http://schemas.microsoft.com/office/drawing/2014/main" id="{008A9535-1628-54BD-4AC9-54EADAD5E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flipH="1">
            <a:off x="7830460" y="3942320"/>
            <a:ext cx="1487491" cy="331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A685E7-5C63-93F4-7011-5DCB4A0BCA9E}"/>
              </a:ext>
            </a:extLst>
          </p:cNvPr>
          <p:cNvSpPr txBox="1"/>
          <p:nvPr/>
        </p:nvSpPr>
        <p:spPr>
          <a:xfrm>
            <a:off x="9335933" y="3120039"/>
            <a:ext cx="2223831" cy="954107"/>
          </a:xfrm>
          <a:prstGeom prst="rect">
            <a:avLst/>
          </a:prstGeom>
          <a:noFill/>
        </p:spPr>
        <p:txBody>
          <a:bodyPr wrap="square" rtlCol="0">
            <a:spAutoFit/>
          </a:bodyPr>
          <a:lstStyle/>
          <a:p>
            <a:r>
              <a:rPr lang="en-US" sz="1400" b="1" dirty="0">
                <a:solidFill>
                  <a:srgbClr val="EF7001"/>
                </a:solidFill>
                <a:latin typeface="Helvetica Neue"/>
              </a:rPr>
              <a:t>Notice how the points spread out from each other and from the origin.</a:t>
            </a:r>
            <a:endParaRPr lang="en-US" sz="1400" dirty="0"/>
          </a:p>
        </p:txBody>
      </p:sp>
    </p:spTree>
    <p:extLst>
      <p:ext uri="{BB962C8B-B14F-4D97-AF65-F5344CB8AC3E}">
        <p14:creationId xmlns:p14="http://schemas.microsoft.com/office/powerpoint/2010/main" val="2089180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cxnSp>
        <p:nvCxnSpPr>
          <p:cNvPr id="6" name="Google Shape;597;p20">
            <a:extLst>
              <a:ext uri="{FF2B5EF4-FFF2-40B4-BE49-F238E27FC236}">
                <a16:creationId xmlns:a16="http://schemas.microsoft.com/office/drawing/2014/main" id="{FB658E04-C135-3CFA-3C3A-3A41A3ABB2AA}"/>
              </a:ext>
            </a:extLst>
          </p:cNvPr>
          <p:cNvCxnSpPr>
            <a:cxnSpLocks/>
          </p:cNvCxnSpPr>
          <p:nvPr/>
        </p:nvCxnSpPr>
        <p:spPr>
          <a:xfrm flipV="1">
            <a:off x="2766350" y="1493134"/>
            <a:ext cx="0" cy="4356511"/>
          </a:xfrm>
          <a:prstGeom prst="straightConnector1">
            <a:avLst/>
          </a:prstGeom>
          <a:noFill/>
          <a:ln w="38100" cap="flat" cmpd="sng">
            <a:solidFill>
              <a:srgbClr val="D5D5D5"/>
            </a:solidFill>
            <a:prstDash val="solid"/>
            <a:miter lim="400000"/>
            <a:headEnd type="none" w="sm" len="sm"/>
            <a:tailEnd type="none" w="sm" len="sm"/>
          </a:ln>
        </p:spPr>
      </p:cxnSp>
      <p:cxnSp>
        <p:nvCxnSpPr>
          <p:cNvPr id="14" name="Google Shape;597;p20">
            <a:extLst>
              <a:ext uri="{FF2B5EF4-FFF2-40B4-BE49-F238E27FC236}">
                <a16:creationId xmlns:a16="http://schemas.microsoft.com/office/drawing/2014/main" id="{46AD1E03-FD8F-3B15-D833-4B4AE507C2EE}"/>
              </a:ext>
            </a:extLst>
          </p:cNvPr>
          <p:cNvCxnSpPr>
            <a:cxnSpLocks/>
          </p:cNvCxnSpPr>
          <p:nvPr/>
        </p:nvCxnSpPr>
        <p:spPr>
          <a:xfrm>
            <a:off x="2119255" y="5391480"/>
            <a:ext cx="5323267" cy="0"/>
          </a:xfrm>
          <a:prstGeom prst="straightConnector1">
            <a:avLst/>
          </a:prstGeom>
          <a:noFill/>
          <a:ln w="38100" cap="flat" cmpd="sng">
            <a:solidFill>
              <a:srgbClr val="D5D5D5"/>
            </a:solidFill>
            <a:prstDash val="solid"/>
            <a:miter lim="400000"/>
            <a:headEnd type="none" w="sm" len="sm"/>
            <a:tailEnd type="none" w="sm" len="sm"/>
          </a:ln>
        </p:spPr>
      </p:cxnSp>
      <p:grpSp>
        <p:nvGrpSpPr>
          <p:cNvPr id="3" name="Group 2">
            <a:extLst>
              <a:ext uri="{FF2B5EF4-FFF2-40B4-BE49-F238E27FC236}">
                <a16:creationId xmlns:a16="http://schemas.microsoft.com/office/drawing/2014/main" id="{376BA471-60C3-9613-C220-E31EBF0DD085}"/>
              </a:ext>
            </a:extLst>
          </p:cNvPr>
          <p:cNvGrpSpPr/>
          <p:nvPr/>
        </p:nvGrpSpPr>
        <p:grpSpPr>
          <a:xfrm rot="19555983">
            <a:off x="2720713" y="3061698"/>
            <a:ext cx="1528245" cy="2367412"/>
            <a:chOff x="3336149" y="3471527"/>
            <a:chExt cx="1528245" cy="2367412"/>
          </a:xfrm>
        </p:grpSpPr>
        <p:sp>
          <p:nvSpPr>
            <p:cNvPr id="17" name="Google Shape;636;p20">
              <a:extLst>
                <a:ext uri="{FF2B5EF4-FFF2-40B4-BE49-F238E27FC236}">
                  <a16:creationId xmlns:a16="http://schemas.microsoft.com/office/drawing/2014/main" id="{F67EAB59-4D69-E7A6-00FE-80282C3E4B00}"/>
                </a:ext>
              </a:extLst>
            </p:cNvPr>
            <p:cNvSpPr/>
            <p:nvPr/>
          </p:nvSpPr>
          <p:spPr>
            <a:xfrm>
              <a:off x="3531289" y="4726273"/>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4" name="Google Shape;637;p20">
              <a:extLst>
                <a:ext uri="{FF2B5EF4-FFF2-40B4-BE49-F238E27FC236}">
                  <a16:creationId xmlns:a16="http://schemas.microsoft.com/office/drawing/2014/main" id="{7FDC0954-DC92-5551-347F-69F689953E55}"/>
                </a:ext>
              </a:extLst>
            </p:cNvPr>
            <p:cNvSpPr/>
            <p:nvPr/>
          </p:nvSpPr>
          <p:spPr>
            <a:xfrm>
              <a:off x="4084162" y="4616956"/>
              <a:ext cx="225187"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5" name="Google Shape;638;p20">
              <a:extLst>
                <a:ext uri="{FF2B5EF4-FFF2-40B4-BE49-F238E27FC236}">
                  <a16:creationId xmlns:a16="http://schemas.microsoft.com/office/drawing/2014/main" id="{18BDA98A-E1E6-0032-6A23-8E33BFA19CB6}"/>
                </a:ext>
              </a:extLst>
            </p:cNvPr>
            <p:cNvSpPr/>
            <p:nvPr/>
          </p:nvSpPr>
          <p:spPr>
            <a:xfrm>
              <a:off x="3737778" y="4726273"/>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6" name="Google Shape;639;p20">
              <a:extLst>
                <a:ext uri="{FF2B5EF4-FFF2-40B4-BE49-F238E27FC236}">
                  <a16:creationId xmlns:a16="http://schemas.microsoft.com/office/drawing/2014/main" id="{A7627AF1-4461-FCB1-1C48-431B501E3A8F}"/>
                </a:ext>
              </a:extLst>
            </p:cNvPr>
            <p:cNvSpPr/>
            <p:nvPr/>
          </p:nvSpPr>
          <p:spPr>
            <a:xfrm>
              <a:off x="3737778" y="4651246"/>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9" name="Google Shape;640;p20">
              <a:extLst>
                <a:ext uri="{FF2B5EF4-FFF2-40B4-BE49-F238E27FC236}">
                  <a16:creationId xmlns:a16="http://schemas.microsoft.com/office/drawing/2014/main" id="{3DDBA76F-BEE3-1625-835C-8789CD76443E}"/>
                </a:ext>
              </a:extLst>
            </p:cNvPr>
            <p:cNvSpPr/>
            <p:nvPr/>
          </p:nvSpPr>
          <p:spPr>
            <a:xfrm>
              <a:off x="4084166" y="4565748"/>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30" name="Google Shape;641;p20">
              <a:extLst>
                <a:ext uri="{FF2B5EF4-FFF2-40B4-BE49-F238E27FC236}">
                  <a16:creationId xmlns:a16="http://schemas.microsoft.com/office/drawing/2014/main" id="{29FDB837-6053-EE0B-67AF-39CA4CF08B36}"/>
                </a:ext>
              </a:extLst>
            </p:cNvPr>
            <p:cNvSpPr/>
            <p:nvPr/>
          </p:nvSpPr>
          <p:spPr>
            <a:xfrm>
              <a:off x="4322099" y="4462226"/>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cxnSp>
          <p:nvCxnSpPr>
            <p:cNvPr id="32" name="Straight Connector 31">
              <a:extLst>
                <a:ext uri="{FF2B5EF4-FFF2-40B4-BE49-F238E27FC236}">
                  <a16:creationId xmlns:a16="http://schemas.microsoft.com/office/drawing/2014/main" id="{235237FB-D63B-7B47-BF82-3F2249D12EAB}"/>
                </a:ext>
              </a:extLst>
            </p:cNvPr>
            <p:cNvCxnSpPr>
              <a:cxnSpLocks/>
            </p:cNvCxnSpPr>
            <p:nvPr/>
          </p:nvCxnSpPr>
          <p:spPr>
            <a:xfrm rot="2044017" flipV="1">
              <a:off x="3336149" y="3471527"/>
              <a:ext cx="1528245" cy="23674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0910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cxnSp>
        <p:nvCxnSpPr>
          <p:cNvPr id="6" name="Google Shape;597;p20">
            <a:extLst>
              <a:ext uri="{FF2B5EF4-FFF2-40B4-BE49-F238E27FC236}">
                <a16:creationId xmlns:a16="http://schemas.microsoft.com/office/drawing/2014/main" id="{FB658E04-C135-3CFA-3C3A-3A41A3ABB2AA}"/>
              </a:ext>
            </a:extLst>
          </p:cNvPr>
          <p:cNvCxnSpPr>
            <a:cxnSpLocks/>
          </p:cNvCxnSpPr>
          <p:nvPr/>
        </p:nvCxnSpPr>
        <p:spPr>
          <a:xfrm flipV="1">
            <a:off x="2766350" y="1493134"/>
            <a:ext cx="0" cy="4356511"/>
          </a:xfrm>
          <a:prstGeom prst="straightConnector1">
            <a:avLst/>
          </a:prstGeom>
          <a:noFill/>
          <a:ln w="38100" cap="flat" cmpd="sng">
            <a:solidFill>
              <a:srgbClr val="D5D5D5"/>
            </a:solidFill>
            <a:prstDash val="solid"/>
            <a:miter lim="400000"/>
            <a:headEnd type="none" w="sm" len="sm"/>
            <a:tailEnd type="none" w="sm" len="sm"/>
          </a:ln>
        </p:spPr>
      </p:cxnSp>
      <p:cxnSp>
        <p:nvCxnSpPr>
          <p:cNvPr id="14" name="Google Shape;597;p20">
            <a:extLst>
              <a:ext uri="{FF2B5EF4-FFF2-40B4-BE49-F238E27FC236}">
                <a16:creationId xmlns:a16="http://schemas.microsoft.com/office/drawing/2014/main" id="{46AD1E03-FD8F-3B15-D833-4B4AE507C2EE}"/>
              </a:ext>
            </a:extLst>
          </p:cNvPr>
          <p:cNvCxnSpPr>
            <a:cxnSpLocks/>
          </p:cNvCxnSpPr>
          <p:nvPr/>
        </p:nvCxnSpPr>
        <p:spPr>
          <a:xfrm>
            <a:off x="2119255" y="5391480"/>
            <a:ext cx="5323267" cy="0"/>
          </a:xfrm>
          <a:prstGeom prst="straightConnector1">
            <a:avLst/>
          </a:prstGeom>
          <a:noFill/>
          <a:ln w="38100" cap="flat" cmpd="sng">
            <a:solidFill>
              <a:srgbClr val="D5D5D5"/>
            </a:solidFill>
            <a:prstDash val="solid"/>
            <a:miter lim="400000"/>
            <a:headEnd type="none" w="sm" len="sm"/>
            <a:tailEnd type="none" w="sm" len="sm"/>
          </a:ln>
        </p:spPr>
      </p:cxnSp>
      <p:sp>
        <p:nvSpPr>
          <p:cNvPr id="17" name="Google Shape;636;p20">
            <a:extLst>
              <a:ext uri="{FF2B5EF4-FFF2-40B4-BE49-F238E27FC236}">
                <a16:creationId xmlns:a16="http://schemas.microsoft.com/office/drawing/2014/main" id="{F67EAB59-4D69-E7A6-00FE-80282C3E4B00}"/>
              </a:ext>
            </a:extLst>
          </p:cNvPr>
          <p:cNvSpPr/>
          <p:nvPr/>
        </p:nvSpPr>
        <p:spPr>
          <a:xfrm>
            <a:off x="3367861" y="4978384"/>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4" name="Google Shape;637;p20">
            <a:extLst>
              <a:ext uri="{FF2B5EF4-FFF2-40B4-BE49-F238E27FC236}">
                <a16:creationId xmlns:a16="http://schemas.microsoft.com/office/drawing/2014/main" id="{7FDC0954-DC92-5551-347F-69F689953E55}"/>
              </a:ext>
            </a:extLst>
          </p:cNvPr>
          <p:cNvSpPr/>
          <p:nvPr/>
        </p:nvSpPr>
        <p:spPr>
          <a:xfrm>
            <a:off x="4160764" y="4720477"/>
            <a:ext cx="225187"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5" name="Google Shape;638;p20">
            <a:extLst>
              <a:ext uri="{FF2B5EF4-FFF2-40B4-BE49-F238E27FC236}">
                <a16:creationId xmlns:a16="http://schemas.microsoft.com/office/drawing/2014/main" id="{18BDA98A-E1E6-0032-6A23-8E33BFA19CB6}"/>
              </a:ext>
            </a:extLst>
          </p:cNvPr>
          <p:cNvSpPr/>
          <p:nvPr/>
        </p:nvSpPr>
        <p:spPr>
          <a:xfrm>
            <a:off x="3814380" y="4829794"/>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6" name="Google Shape;639;p20">
            <a:extLst>
              <a:ext uri="{FF2B5EF4-FFF2-40B4-BE49-F238E27FC236}">
                <a16:creationId xmlns:a16="http://schemas.microsoft.com/office/drawing/2014/main" id="{A7627AF1-4461-FCB1-1C48-431B501E3A8F}"/>
              </a:ext>
            </a:extLst>
          </p:cNvPr>
          <p:cNvSpPr/>
          <p:nvPr/>
        </p:nvSpPr>
        <p:spPr>
          <a:xfrm>
            <a:off x="3620070" y="4891927"/>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29" name="Google Shape;640;p20">
            <a:extLst>
              <a:ext uri="{FF2B5EF4-FFF2-40B4-BE49-F238E27FC236}">
                <a16:creationId xmlns:a16="http://schemas.microsoft.com/office/drawing/2014/main" id="{3DDBA76F-BEE3-1625-835C-8789CD76443E}"/>
              </a:ext>
            </a:extLst>
          </p:cNvPr>
          <p:cNvSpPr/>
          <p:nvPr/>
        </p:nvSpPr>
        <p:spPr>
          <a:xfrm>
            <a:off x="4549388" y="4543539"/>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sp>
        <p:nvSpPr>
          <p:cNvPr id="30" name="Google Shape;641;p20">
            <a:extLst>
              <a:ext uri="{FF2B5EF4-FFF2-40B4-BE49-F238E27FC236}">
                <a16:creationId xmlns:a16="http://schemas.microsoft.com/office/drawing/2014/main" id="{29FDB837-6053-EE0B-67AF-39CA4CF08B36}"/>
              </a:ext>
            </a:extLst>
          </p:cNvPr>
          <p:cNvSpPr/>
          <p:nvPr/>
        </p:nvSpPr>
        <p:spPr>
          <a:xfrm>
            <a:off x="5007996" y="4401429"/>
            <a:ext cx="225186" cy="207043"/>
          </a:xfrm>
          <a:prstGeom prst="ellipse">
            <a:avLst/>
          </a:prstGeom>
          <a:solidFill>
            <a:srgbClr val="D5D5D5"/>
          </a:solidFill>
          <a:ln w="63500" cap="flat" cmpd="sng">
            <a:solidFill>
              <a:srgbClr val="5E5E5E"/>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a:solidFill>
                <a:srgbClr val="5E5E5E"/>
              </a:solidFill>
              <a:latin typeface="Helvetica Neue"/>
              <a:ea typeface="Helvetica Neue"/>
              <a:cs typeface="Helvetica Neue"/>
              <a:sym typeface="Helvetica Neue"/>
            </a:endParaRPr>
          </a:p>
        </p:txBody>
      </p:sp>
      <p:cxnSp>
        <p:nvCxnSpPr>
          <p:cNvPr id="32" name="Straight Connector 31">
            <a:extLst>
              <a:ext uri="{FF2B5EF4-FFF2-40B4-BE49-F238E27FC236}">
                <a16:creationId xmlns:a16="http://schemas.microsoft.com/office/drawing/2014/main" id="{235237FB-D63B-7B47-BF82-3F2249D12EAB}"/>
              </a:ext>
            </a:extLst>
          </p:cNvPr>
          <p:cNvCxnSpPr>
            <a:cxnSpLocks/>
          </p:cNvCxnSpPr>
          <p:nvPr/>
        </p:nvCxnSpPr>
        <p:spPr>
          <a:xfrm flipV="1">
            <a:off x="2766350" y="3505771"/>
            <a:ext cx="4848704" cy="188570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2" descr="Line Line">
            <a:extLst>
              <a:ext uri="{FF2B5EF4-FFF2-40B4-BE49-F238E27FC236}">
                <a16:creationId xmlns:a16="http://schemas.microsoft.com/office/drawing/2014/main" id="{008A9535-1628-54BD-4AC9-54EADAD5E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flipH="1">
            <a:off x="7830460" y="3942320"/>
            <a:ext cx="1487491" cy="33129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2D7BB6F-14F9-C381-AA2E-494A9DEEC90A}"/>
              </a:ext>
            </a:extLst>
          </p:cNvPr>
          <p:cNvCxnSpPr/>
          <p:nvPr/>
        </p:nvCxnSpPr>
        <p:spPr>
          <a:xfrm flipV="1">
            <a:off x="2766350" y="5098970"/>
            <a:ext cx="491200" cy="1702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A0A8DE8-D84C-38A6-CDA4-21A2EC4B2BD6}"/>
              </a:ext>
            </a:extLst>
          </p:cNvPr>
          <p:cNvCxnSpPr>
            <a:cxnSpLocks/>
          </p:cNvCxnSpPr>
          <p:nvPr/>
        </p:nvCxnSpPr>
        <p:spPr>
          <a:xfrm flipV="1">
            <a:off x="2793373" y="4781860"/>
            <a:ext cx="806284" cy="3014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F32C0C-7F11-E3F5-6CF3-156691AB1093}"/>
              </a:ext>
            </a:extLst>
          </p:cNvPr>
          <p:cNvCxnSpPr>
            <a:cxnSpLocks/>
          </p:cNvCxnSpPr>
          <p:nvPr/>
        </p:nvCxnSpPr>
        <p:spPr>
          <a:xfrm flipV="1">
            <a:off x="2763318" y="4484881"/>
            <a:ext cx="999776" cy="3736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16F1A8C-B5E7-0D25-E6A2-7C3818B46A67}"/>
              </a:ext>
            </a:extLst>
          </p:cNvPr>
          <p:cNvCxnSpPr>
            <a:cxnSpLocks/>
          </p:cNvCxnSpPr>
          <p:nvPr/>
        </p:nvCxnSpPr>
        <p:spPr>
          <a:xfrm flipV="1">
            <a:off x="2884584" y="4069500"/>
            <a:ext cx="1154914" cy="4074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C7B02AA-26D8-6E1B-AAE7-9653555D66D5}"/>
              </a:ext>
            </a:extLst>
          </p:cNvPr>
          <p:cNvCxnSpPr>
            <a:cxnSpLocks/>
          </p:cNvCxnSpPr>
          <p:nvPr/>
        </p:nvCxnSpPr>
        <p:spPr>
          <a:xfrm flipV="1">
            <a:off x="2835989" y="4956366"/>
            <a:ext cx="1938585" cy="7203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8228094-4BA0-D8CB-1DDF-28FA759F60CA}"/>
              </a:ext>
            </a:extLst>
          </p:cNvPr>
          <p:cNvCxnSpPr>
            <a:cxnSpLocks/>
          </p:cNvCxnSpPr>
          <p:nvPr/>
        </p:nvCxnSpPr>
        <p:spPr>
          <a:xfrm flipV="1">
            <a:off x="2988389" y="4956366"/>
            <a:ext cx="2244793" cy="8727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6693FC-A249-8E75-F212-CB2AD201B82A}"/>
              </a:ext>
            </a:extLst>
          </p:cNvPr>
          <p:cNvSpPr txBox="1"/>
          <p:nvPr/>
        </p:nvSpPr>
        <p:spPr>
          <a:xfrm>
            <a:off x="764558" y="2861636"/>
            <a:ext cx="2378691" cy="1169551"/>
          </a:xfrm>
          <a:prstGeom prst="rect">
            <a:avLst/>
          </a:prstGeom>
          <a:noFill/>
        </p:spPr>
        <p:txBody>
          <a:bodyPr wrap="square" rtlCol="0">
            <a:spAutoFit/>
          </a:bodyPr>
          <a:lstStyle/>
          <a:p>
            <a:r>
              <a:rPr lang="en-US" sz="1400" b="1" dirty="0">
                <a:solidFill>
                  <a:srgbClr val="EF7001"/>
                </a:solidFill>
                <a:latin typeface="Helvetica Neue"/>
              </a:rPr>
              <a:t>We can quantify the “spread” of the points by measuring the sum of the distances of these points from the origin</a:t>
            </a:r>
            <a:endParaRPr lang="en-US" sz="1400" dirty="0"/>
          </a:p>
        </p:txBody>
      </p:sp>
      <p:sp>
        <p:nvSpPr>
          <p:cNvPr id="3" name="TextBox 2">
            <a:extLst>
              <a:ext uri="{FF2B5EF4-FFF2-40B4-BE49-F238E27FC236}">
                <a16:creationId xmlns:a16="http://schemas.microsoft.com/office/drawing/2014/main" id="{AB27A8DA-8DE5-00EA-5424-71E7CCEBC259}"/>
              </a:ext>
            </a:extLst>
          </p:cNvPr>
          <p:cNvSpPr txBox="1"/>
          <p:nvPr/>
        </p:nvSpPr>
        <p:spPr>
          <a:xfrm>
            <a:off x="9533357" y="3357769"/>
            <a:ext cx="2223831" cy="1600438"/>
          </a:xfrm>
          <a:prstGeom prst="rect">
            <a:avLst/>
          </a:prstGeom>
          <a:noFill/>
        </p:spPr>
        <p:txBody>
          <a:bodyPr wrap="square" rtlCol="0">
            <a:spAutoFit/>
          </a:bodyPr>
          <a:lstStyle/>
          <a:p>
            <a:r>
              <a:rPr lang="en-US" sz="1400" b="1" dirty="0">
                <a:solidFill>
                  <a:srgbClr val="EF7001"/>
                </a:solidFill>
                <a:latin typeface="Helvetica Neue"/>
              </a:rPr>
              <a:t>1</a:t>
            </a:r>
            <a:r>
              <a:rPr lang="en-US" sz="1400" b="1" baseline="30000" dirty="0">
                <a:solidFill>
                  <a:srgbClr val="EF7001"/>
                </a:solidFill>
                <a:latin typeface="Helvetica Neue"/>
              </a:rPr>
              <a:t>st</a:t>
            </a:r>
            <a:r>
              <a:rPr lang="en-US" sz="1400" b="1" dirty="0">
                <a:solidFill>
                  <a:srgbClr val="EF7001"/>
                </a:solidFill>
                <a:latin typeface="Helvetica Neue"/>
              </a:rPr>
              <a:t> base or “Principal Component 1”. Line that maximizes sum of distances of projections of points from origin. In essence, maximizes variance of distribution.</a:t>
            </a:r>
            <a:endParaRPr lang="en-US" sz="1400" dirty="0"/>
          </a:p>
        </p:txBody>
      </p:sp>
    </p:spTree>
    <p:extLst>
      <p:ext uri="{BB962C8B-B14F-4D97-AF65-F5344CB8AC3E}">
        <p14:creationId xmlns:p14="http://schemas.microsoft.com/office/powerpoint/2010/main" val="1716920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pic>
        <p:nvPicPr>
          <p:cNvPr id="8" name="Picture 2" descr="Image">
            <a:extLst>
              <a:ext uri="{FF2B5EF4-FFF2-40B4-BE49-F238E27FC236}">
                <a16:creationId xmlns:a16="http://schemas.microsoft.com/office/drawing/2014/main" id="{7CAA771F-A9F5-BB3D-D727-FB69D2BCB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379" y="2973745"/>
            <a:ext cx="737335" cy="27284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aph with red and blue dots">
            <a:extLst>
              <a:ext uri="{FF2B5EF4-FFF2-40B4-BE49-F238E27FC236}">
                <a16:creationId xmlns:a16="http://schemas.microsoft.com/office/drawing/2014/main" id="{863763A3-85BD-792E-F10F-C7AD6CEBB1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908" y="1524000"/>
            <a:ext cx="7735471" cy="3810000"/>
          </a:xfrm>
          <a:prstGeom prst="rect">
            <a:avLst/>
          </a:prstGeom>
        </p:spPr>
      </p:pic>
      <p:sp>
        <p:nvSpPr>
          <p:cNvPr id="9" name="TextBox 8">
            <a:extLst>
              <a:ext uri="{FF2B5EF4-FFF2-40B4-BE49-F238E27FC236}">
                <a16:creationId xmlns:a16="http://schemas.microsoft.com/office/drawing/2014/main" id="{D28DA880-E116-2539-ED8E-502F6E47103C}"/>
              </a:ext>
            </a:extLst>
          </p:cNvPr>
          <p:cNvSpPr txBox="1"/>
          <p:nvPr/>
        </p:nvSpPr>
        <p:spPr>
          <a:xfrm>
            <a:off x="7382381" y="2327414"/>
            <a:ext cx="3483329" cy="646331"/>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Maximizing the variance along the line</a:t>
            </a:r>
            <a:endParaRPr lang="en-US" dirty="0"/>
          </a:p>
        </p:txBody>
      </p:sp>
      <p:sp>
        <p:nvSpPr>
          <p:cNvPr id="5" name="TextBox 4">
            <a:extLst>
              <a:ext uri="{FF2B5EF4-FFF2-40B4-BE49-F238E27FC236}">
                <a16:creationId xmlns:a16="http://schemas.microsoft.com/office/drawing/2014/main" id="{48AF28DF-9227-7B34-BBE2-D643FA384C09}"/>
              </a:ext>
            </a:extLst>
          </p:cNvPr>
          <p:cNvSpPr txBox="1"/>
          <p:nvPr/>
        </p:nvSpPr>
        <p:spPr>
          <a:xfrm>
            <a:off x="1325880" y="5463540"/>
            <a:ext cx="6869430" cy="923330"/>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Built using https://gist.github.com/anonymous/7d888663c6ec679ea65428715b99bfdd</a:t>
            </a:r>
          </a:p>
        </p:txBody>
      </p:sp>
    </p:spTree>
    <p:extLst>
      <p:ext uri="{BB962C8B-B14F-4D97-AF65-F5344CB8AC3E}">
        <p14:creationId xmlns:p14="http://schemas.microsoft.com/office/powerpoint/2010/main" val="3690766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pic>
        <p:nvPicPr>
          <p:cNvPr id="8" name="Picture 2" descr="Image">
            <a:extLst>
              <a:ext uri="{FF2B5EF4-FFF2-40B4-BE49-F238E27FC236}">
                <a16:creationId xmlns:a16="http://schemas.microsoft.com/office/drawing/2014/main" id="{7CAA771F-A9F5-BB3D-D727-FB69D2BCB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379" y="2973745"/>
            <a:ext cx="737335" cy="2728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4455DC-CFF3-B34B-9BFD-26D370E9D415}"/>
              </a:ext>
            </a:extLst>
          </p:cNvPr>
          <p:cNvPicPr>
            <a:picLocks noChangeAspect="1"/>
          </p:cNvPicPr>
          <p:nvPr/>
        </p:nvPicPr>
        <p:blipFill>
          <a:blip r:embed="rId4"/>
          <a:stretch>
            <a:fillRect/>
          </a:stretch>
        </p:blipFill>
        <p:spPr>
          <a:xfrm>
            <a:off x="2538702" y="1926384"/>
            <a:ext cx="4079240" cy="3372172"/>
          </a:xfrm>
          <a:prstGeom prst="rect">
            <a:avLst/>
          </a:prstGeom>
        </p:spPr>
      </p:pic>
      <p:sp>
        <p:nvSpPr>
          <p:cNvPr id="3" name="TextBox 2">
            <a:extLst>
              <a:ext uri="{FF2B5EF4-FFF2-40B4-BE49-F238E27FC236}">
                <a16:creationId xmlns:a16="http://schemas.microsoft.com/office/drawing/2014/main" id="{B7FCCF21-E28A-A32E-C304-C2CDCAD1FA79}"/>
              </a:ext>
            </a:extLst>
          </p:cNvPr>
          <p:cNvSpPr txBox="1"/>
          <p:nvPr/>
        </p:nvSpPr>
        <p:spPr>
          <a:xfrm>
            <a:off x="7382381" y="2327414"/>
            <a:ext cx="3483329" cy="646331"/>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Maximizing the variance along the line</a:t>
            </a:r>
            <a:endParaRPr lang="en-US" dirty="0"/>
          </a:p>
        </p:txBody>
      </p:sp>
    </p:spTree>
    <p:extLst>
      <p:ext uri="{BB962C8B-B14F-4D97-AF65-F5344CB8AC3E}">
        <p14:creationId xmlns:p14="http://schemas.microsoft.com/office/powerpoint/2010/main" val="301340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5" descr="Picture 3"/>
          <p:cNvPicPr preferRelativeResize="0"/>
          <p:nvPr/>
        </p:nvPicPr>
        <p:blipFill rotWithShape="1">
          <a:blip r:embed="rId3">
            <a:alphaModFix/>
          </a:blip>
          <a:srcRect/>
          <a:stretch/>
        </p:blipFill>
        <p:spPr>
          <a:xfrm>
            <a:off x="1161208" y="48945"/>
            <a:ext cx="9300502" cy="6535136"/>
          </a:xfrm>
          <a:prstGeom prst="rect">
            <a:avLst/>
          </a:prstGeom>
          <a:noFill/>
          <a:ln>
            <a:noFill/>
          </a:ln>
        </p:spPr>
      </p:pic>
      <p:sp>
        <p:nvSpPr>
          <p:cNvPr id="118" name="Google Shape;118;p5"/>
          <p:cNvSpPr txBox="1"/>
          <p:nvPr/>
        </p:nvSpPr>
        <p:spPr>
          <a:xfrm>
            <a:off x="3258676" y="6488670"/>
            <a:ext cx="3626131"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a:solidFill>
                  <a:srgbClr val="000000"/>
                </a:solidFill>
                <a:latin typeface="Calibri"/>
                <a:ea typeface="Calibri"/>
                <a:cs typeface="Calibri"/>
                <a:sym typeface="Calibri"/>
              </a:rPr>
              <a:t>Credit: Andrew Ng, </a:t>
            </a: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 Learning </a:t>
            </a:r>
            <a:endParaRPr sz="9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D40A6-0794-B02F-463D-FD1E7B03983C}"/>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pic>
        <p:nvPicPr>
          <p:cNvPr id="8" name="Picture 2" descr="Image">
            <a:extLst>
              <a:ext uri="{FF2B5EF4-FFF2-40B4-BE49-F238E27FC236}">
                <a16:creationId xmlns:a16="http://schemas.microsoft.com/office/drawing/2014/main" id="{7CAA771F-A9F5-BB3D-D727-FB69D2BCB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379" y="2973745"/>
            <a:ext cx="737335" cy="27284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4455DC-CFF3-B34B-9BFD-26D370E9D415}"/>
              </a:ext>
            </a:extLst>
          </p:cNvPr>
          <p:cNvPicPr>
            <a:picLocks noChangeAspect="1"/>
          </p:cNvPicPr>
          <p:nvPr/>
        </p:nvPicPr>
        <p:blipFill>
          <a:blip r:embed="rId4"/>
          <a:stretch>
            <a:fillRect/>
          </a:stretch>
        </p:blipFill>
        <p:spPr>
          <a:xfrm>
            <a:off x="2538702" y="1926384"/>
            <a:ext cx="4079240" cy="3372172"/>
          </a:xfrm>
          <a:prstGeom prst="rect">
            <a:avLst/>
          </a:prstGeom>
        </p:spPr>
      </p:pic>
      <p:sp>
        <p:nvSpPr>
          <p:cNvPr id="9" name="TextBox 8">
            <a:extLst>
              <a:ext uri="{FF2B5EF4-FFF2-40B4-BE49-F238E27FC236}">
                <a16:creationId xmlns:a16="http://schemas.microsoft.com/office/drawing/2014/main" id="{D28DA880-E116-2539-ED8E-502F6E47103C}"/>
              </a:ext>
            </a:extLst>
          </p:cNvPr>
          <p:cNvSpPr txBox="1"/>
          <p:nvPr/>
        </p:nvSpPr>
        <p:spPr>
          <a:xfrm>
            <a:off x="7161934" y="2393884"/>
            <a:ext cx="3483329" cy="369332"/>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Keep going</a:t>
            </a:r>
            <a:endParaRPr lang="en-US" dirty="0"/>
          </a:p>
        </p:txBody>
      </p:sp>
    </p:spTree>
    <p:extLst>
      <p:ext uri="{BB962C8B-B14F-4D97-AF65-F5344CB8AC3E}">
        <p14:creationId xmlns:p14="http://schemas.microsoft.com/office/powerpoint/2010/main" val="180314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sp>
        <p:nvSpPr>
          <p:cNvPr id="4" name="TextBox 3">
            <a:extLst>
              <a:ext uri="{FF2B5EF4-FFF2-40B4-BE49-F238E27FC236}">
                <a16:creationId xmlns:a16="http://schemas.microsoft.com/office/drawing/2014/main" id="{056C1E4A-1FA5-EA4E-B0A2-F67576C5F812}"/>
              </a:ext>
            </a:extLst>
          </p:cNvPr>
          <p:cNvSpPr txBox="1"/>
          <p:nvPr/>
        </p:nvSpPr>
        <p:spPr>
          <a:xfrm>
            <a:off x="2216430" y="1868559"/>
            <a:ext cx="5496339" cy="369332"/>
          </a:xfrm>
          <a:prstGeom prst="rect">
            <a:avLst/>
          </a:prstGeom>
          <a:noFill/>
        </p:spPr>
        <p:txBody>
          <a:bodyPr wrap="square" rtlCol="0">
            <a:spAutoFit/>
          </a:bodyPr>
          <a:lstStyle/>
          <a:p>
            <a:r>
              <a:rPr lang="en-US" dirty="0">
                <a:latin typeface="Helvetica Neue"/>
              </a:rPr>
              <a:t>Standardization</a:t>
            </a:r>
          </a:p>
        </p:txBody>
      </p:sp>
      <p:sp>
        <p:nvSpPr>
          <p:cNvPr id="5" name="TextBox 4">
            <a:extLst>
              <a:ext uri="{FF2B5EF4-FFF2-40B4-BE49-F238E27FC236}">
                <a16:creationId xmlns:a16="http://schemas.microsoft.com/office/drawing/2014/main" id="{3AAE61F1-F836-C49A-897E-0C72B157A291}"/>
              </a:ext>
            </a:extLst>
          </p:cNvPr>
          <p:cNvSpPr txBox="1"/>
          <p:nvPr/>
        </p:nvSpPr>
        <p:spPr>
          <a:xfrm>
            <a:off x="2216430" y="2390291"/>
            <a:ext cx="5496339" cy="369332"/>
          </a:xfrm>
          <a:prstGeom prst="rect">
            <a:avLst/>
          </a:prstGeom>
          <a:noFill/>
        </p:spPr>
        <p:txBody>
          <a:bodyPr wrap="square" rtlCol="0">
            <a:spAutoFit/>
          </a:bodyPr>
          <a:lstStyle/>
          <a:p>
            <a:r>
              <a:rPr lang="en-US" dirty="0">
                <a:latin typeface="Helvetica Neue"/>
              </a:rPr>
              <a:t>Covariance Matrix Calculation</a:t>
            </a:r>
          </a:p>
        </p:txBody>
      </p:sp>
      <p:sp>
        <p:nvSpPr>
          <p:cNvPr id="6" name="TextBox 5">
            <a:extLst>
              <a:ext uri="{FF2B5EF4-FFF2-40B4-BE49-F238E27FC236}">
                <a16:creationId xmlns:a16="http://schemas.microsoft.com/office/drawing/2014/main" id="{48265400-A1F8-48C7-C423-48C0DE565E5A}"/>
              </a:ext>
            </a:extLst>
          </p:cNvPr>
          <p:cNvSpPr txBox="1"/>
          <p:nvPr/>
        </p:nvSpPr>
        <p:spPr>
          <a:xfrm>
            <a:off x="2216429" y="2933486"/>
            <a:ext cx="5496339" cy="369332"/>
          </a:xfrm>
          <a:prstGeom prst="rect">
            <a:avLst/>
          </a:prstGeom>
          <a:noFill/>
        </p:spPr>
        <p:txBody>
          <a:bodyPr wrap="square" rtlCol="0">
            <a:spAutoFit/>
          </a:bodyPr>
          <a:lstStyle/>
          <a:p>
            <a:r>
              <a:rPr lang="en-US" dirty="0">
                <a:latin typeface="Helvetica Neue"/>
              </a:rPr>
              <a:t>Eigenvector Calculation</a:t>
            </a:r>
          </a:p>
        </p:txBody>
      </p:sp>
      <p:sp>
        <p:nvSpPr>
          <p:cNvPr id="7" name="TextBox 6">
            <a:extLst>
              <a:ext uri="{FF2B5EF4-FFF2-40B4-BE49-F238E27FC236}">
                <a16:creationId xmlns:a16="http://schemas.microsoft.com/office/drawing/2014/main" id="{4A0A5875-5285-6C9C-313E-1712851A3B39}"/>
              </a:ext>
            </a:extLst>
          </p:cNvPr>
          <p:cNvSpPr txBox="1"/>
          <p:nvPr/>
        </p:nvSpPr>
        <p:spPr>
          <a:xfrm>
            <a:off x="2216429" y="3476679"/>
            <a:ext cx="5496339" cy="369332"/>
          </a:xfrm>
          <a:prstGeom prst="rect">
            <a:avLst/>
          </a:prstGeom>
          <a:noFill/>
        </p:spPr>
        <p:txBody>
          <a:bodyPr wrap="square" rtlCol="0">
            <a:spAutoFit/>
          </a:bodyPr>
          <a:lstStyle/>
          <a:p>
            <a:r>
              <a:rPr lang="en-US" dirty="0">
                <a:latin typeface="Helvetica Neue"/>
              </a:rPr>
              <a:t>Form Principal Components and Build Graph</a:t>
            </a:r>
          </a:p>
        </p:txBody>
      </p:sp>
    </p:spTree>
    <p:extLst>
      <p:ext uri="{BB962C8B-B14F-4D97-AF65-F5344CB8AC3E}">
        <p14:creationId xmlns:p14="http://schemas.microsoft.com/office/powerpoint/2010/main" val="4063943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5496339" cy="707886"/>
          </a:xfrm>
          <a:prstGeom prst="rect">
            <a:avLst/>
          </a:prstGeom>
          <a:noFill/>
        </p:spPr>
        <p:txBody>
          <a:bodyPr wrap="square" rtlCol="0">
            <a:spAutoFit/>
          </a:bodyPr>
          <a:lstStyle/>
          <a:p>
            <a:r>
              <a:rPr lang="en-US" sz="4000" b="1" dirty="0">
                <a:solidFill>
                  <a:srgbClr val="002060"/>
                </a:solidFill>
                <a:latin typeface="Helvetica Neue"/>
              </a:rPr>
              <a:t>Standardization</a:t>
            </a:r>
          </a:p>
        </p:txBody>
      </p:sp>
      <p:graphicFrame>
        <p:nvGraphicFramePr>
          <p:cNvPr id="9" name="Table 11">
            <a:extLst>
              <a:ext uri="{FF2B5EF4-FFF2-40B4-BE49-F238E27FC236}">
                <a16:creationId xmlns:a16="http://schemas.microsoft.com/office/drawing/2014/main" id="{A7849B30-D02A-505C-FF35-E0B33BF8DE97}"/>
              </a:ext>
            </a:extLst>
          </p:cNvPr>
          <p:cNvGraphicFramePr>
            <a:graphicFrameLocks noGrp="1"/>
          </p:cNvGraphicFramePr>
          <p:nvPr>
            <p:extLst>
              <p:ext uri="{D42A27DB-BD31-4B8C-83A1-F6EECF244321}">
                <p14:modId xmlns:p14="http://schemas.microsoft.com/office/powerpoint/2010/main" val="650731041"/>
              </p:ext>
            </p:extLst>
          </p:nvPr>
        </p:nvGraphicFramePr>
        <p:xfrm>
          <a:off x="1615651" y="1893890"/>
          <a:ext cx="8128000" cy="28651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791310851"/>
                    </a:ext>
                  </a:extLst>
                </a:gridCol>
                <a:gridCol w="1625600">
                  <a:extLst>
                    <a:ext uri="{9D8B030D-6E8A-4147-A177-3AD203B41FA5}">
                      <a16:colId xmlns:a16="http://schemas.microsoft.com/office/drawing/2014/main" val="4292799971"/>
                    </a:ext>
                  </a:extLst>
                </a:gridCol>
                <a:gridCol w="1625600">
                  <a:extLst>
                    <a:ext uri="{9D8B030D-6E8A-4147-A177-3AD203B41FA5}">
                      <a16:colId xmlns:a16="http://schemas.microsoft.com/office/drawing/2014/main" val="4020647887"/>
                    </a:ext>
                  </a:extLst>
                </a:gridCol>
                <a:gridCol w="1625600">
                  <a:extLst>
                    <a:ext uri="{9D8B030D-6E8A-4147-A177-3AD203B41FA5}">
                      <a16:colId xmlns:a16="http://schemas.microsoft.com/office/drawing/2014/main" val="330566911"/>
                    </a:ext>
                  </a:extLst>
                </a:gridCol>
                <a:gridCol w="1625600">
                  <a:extLst>
                    <a:ext uri="{9D8B030D-6E8A-4147-A177-3AD203B41FA5}">
                      <a16:colId xmlns:a16="http://schemas.microsoft.com/office/drawing/2014/main" val="4171029933"/>
                    </a:ext>
                  </a:extLst>
                </a:gridCol>
              </a:tblGrid>
              <a:tr h="370840">
                <a:tc>
                  <a:txBody>
                    <a:bodyPr/>
                    <a:lstStyle/>
                    <a:p>
                      <a:r>
                        <a:rPr lang="en-US" dirty="0"/>
                        <a:t>Individual</a:t>
                      </a:r>
                    </a:p>
                  </a:txBody>
                  <a:tcPr/>
                </a:tc>
                <a:tc>
                  <a:txBody>
                    <a:bodyPr/>
                    <a:lstStyle/>
                    <a:p>
                      <a:r>
                        <a:rPr lang="en-US" dirty="0"/>
                        <a:t>Height (cm)</a:t>
                      </a:r>
                    </a:p>
                  </a:txBody>
                  <a:tcPr/>
                </a:tc>
                <a:tc>
                  <a:txBody>
                    <a:bodyPr/>
                    <a:lstStyle/>
                    <a:p>
                      <a:r>
                        <a:rPr lang="en-US" dirty="0"/>
                        <a:t>Weight (kg)</a:t>
                      </a:r>
                    </a:p>
                  </a:txBody>
                  <a:tcPr/>
                </a:tc>
                <a:tc>
                  <a:txBody>
                    <a:bodyPr/>
                    <a:lstStyle/>
                    <a:p>
                      <a:r>
                        <a:rPr lang="en-US" dirty="0"/>
                        <a:t>Income ($)</a:t>
                      </a:r>
                    </a:p>
                  </a:txBody>
                  <a:tcPr/>
                </a:tc>
                <a:tc>
                  <a:txBody>
                    <a:bodyPr/>
                    <a:lstStyle/>
                    <a:p>
                      <a:r>
                        <a:rPr lang="en-US" dirty="0"/>
                        <a:t>Number of Children</a:t>
                      </a:r>
                    </a:p>
                  </a:txBody>
                  <a:tcPr/>
                </a:tc>
                <a:extLst>
                  <a:ext uri="{0D108BD9-81ED-4DB2-BD59-A6C34878D82A}">
                    <a16:rowId xmlns:a16="http://schemas.microsoft.com/office/drawing/2014/main" val="2787376241"/>
                  </a:ext>
                </a:extLst>
              </a:tr>
              <a:tr h="370840">
                <a:tc>
                  <a:txBody>
                    <a:bodyPr/>
                    <a:lstStyle/>
                    <a:p>
                      <a:r>
                        <a:rPr lang="en-US" dirty="0"/>
                        <a:t>Person A</a:t>
                      </a:r>
                    </a:p>
                  </a:txBody>
                  <a:tcPr/>
                </a:tc>
                <a:tc>
                  <a:txBody>
                    <a:bodyPr/>
                    <a:lstStyle/>
                    <a:p>
                      <a:r>
                        <a:rPr lang="en-US" dirty="0"/>
                        <a:t>165</a:t>
                      </a:r>
                    </a:p>
                  </a:txBody>
                  <a:tcPr/>
                </a:tc>
                <a:tc>
                  <a:txBody>
                    <a:bodyPr/>
                    <a:lstStyle/>
                    <a:p>
                      <a:r>
                        <a:rPr lang="en-US" dirty="0"/>
                        <a:t>65</a:t>
                      </a:r>
                    </a:p>
                  </a:txBody>
                  <a:tcPr/>
                </a:tc>
                <a:tc>
                  <a:txBody>
                    <a:bodyPr/>
                    <a:lstStyle/>
                    <a:p>
                      <a:r>
                        <a:rPr lang="en-US" dirty="0"/>
                        <a:t>60,000</a:t>
                      </a:r>
                    </a:p>
                  </a:txBody>
                  <a:tcPr/>
                </a:tc>
                <a:tc>
                  <a:txBody>
                    <a:bodyPr/>
                    <a:lstStyle/>
                    <a:p>
                      <a:r>
                        <a:rPr lang="en-US" dirty="0"/>
                        <a:t>2</a:t>
                      </a:r>
                    </a:p>
                  </a:txBody>
                  <a:tcPr/>
                </a:tc>
                <a:extLst>
                  <a:ext uri="{0D108BD9-81ED-4DB2-BD59-A6C34878D82A}">
                    <a16:rowId xmlns:a16="http://schemas.microsoft.com/office/drawing/2014/main" val="3569080744"/>
                  </a:ext>
                </a:extLst>
              </a:tr>
              <a:tr h="370840">
                <a:tc>
                  <a:txBody>
                    <a:bodyPr/>
                    <a:lstStyle/>
                    <a:p>
                      <a:r>
                        <a:rPr lang="en-US" dirty="0"/>
                        <a:t>Person B</a:t>
                      </a:r>
                    </a:p>
                  </a:txBody>
                  <a:tcPr/>
                </a:tc>
                <a:tc>
                  <a:txBody>
                    <a:bodyPr/>
                    <a:lstStyle/>
                    <a:p>
                      <a:r>
                        <a:rPr lang="en-US" dirty="0"/>
                        <a:t>168</a:t>
                      </a:r>
                    </a:p>
                  </a:txBody>
                  <a:tcPr/>
                </a:tc>
                <a:tc>
                  <a:txBody>
                    <a:bodyPr/>
                    <a:lstStyle/>
                    <a:p>
                      <a:r>
                        <a:rPr lang="en-US" dirty="0"/>
                        <a:t>63</a:t>
                      </a:r>
                    </a:p>
                  </a:txBody>
                  <a:tcPr/>
                </a:tc>
                <a:tc>
                  <a:txBody>
                    <a:bodyPr/>
                    <a:lstStyle/>
                    <a:p>
                      <a:r>
                        <a:rPr lang="en-US" dirty="0"/>
                        <a:t>100,000</a:t>
                      </a:r>
                    </a:p>
                  </a:txBody>
                  <a:tcPr/>
                </a:tc>
                <a:tc>
                  <a:txBody>
                    <a:bodyPr/>
                    <a:lstStyle/>
                    <a:p>
                      <a:r>
                        <a:rPr lang="en-US" dirty="0"/>
                        <a:t>5</a:t>
                      </a:r>
                    </a:p>
                  </a:txBody>
                  <a:tcPr/>
                </a:tc>
                <a:extLst>
                  <a:ext uri="{0D108BD9-81ED-4DB2-BD59-A6C34878D82A}">
                    <a16:rowId xmlns:a16="http://schemas.microsoft.com/office/drawing/2014/main" val="2092929196"/>
                  </a:ext>
                </a:extLst>
              </a:tr>
              <a:tr h="370840">
                <a:tc>
                  <a:txBody>
                    <a:bodyPr/>
                    <a:lstStyle/>
                    <a:p>
                      <a:r>
                        <a:rPr lang="en-US" dirty="0"/>
                        <a:t>Person C</a:t>
                      </a:r>
                    </a:p>
                  </a:txBody>
                  <a:tcPr/>
                </a:tc>
                <a:tc>
                  <a:txBody>
                    <a:bodyPr/>
                    <a:lstStyle/>
                    <a:p>
                      <a:r>
                        <a:rPr lang="en-US" dirty="0"/>
                        <a:t>159</a:t>
                      </a:r>
                    </a:p>
                  </a:txBody>
                  <a:tcPr/>
                </a:tc>
                <a:tc>
                  <a:txBody>
                    <a:bodyPr/>
                    <a:lstStyle/>
                    <a:p>
                      <a:r>
                        <a:rPr lang="en-US" dirty="0"/>
                        <a:t>82</a:t>
                      </a:r>
                    </a:p>
                  </a:txBody>
                  <a:tcPr/>
                </a:tc>
                <a:tc>
                  <a:txBody>
                    <a:bodyPr/>
                    <a:lstStyle/>
                    <a:p>
                      <a:r>
                        <a:rPr lang="en-US" dirty="0"/>
                        <a:t>50,000</a:t>
                      </a:r>
                    </a:p>
                  </a:txBody>
                  <a:tcPr/>
                </a:tc>
                <a:tc>
                  <a:txBody>
                    <a:bodyPr/>
                    <a:lstStyle/>
                    <a:p>
                      <a:r>
                        <a:rPr lang="en-US" dirty="0"/>
                        <a:t>1</a:t>
                      </a:r>
                    </a:p>
                  </a:txBody>
                  <a:tcPr/>
                </a:tc>
                <a:extLst>
                  <a:ext uri="{0D108BD9-81ED-4DB2-BD59-A6C34878D82A}">
                    <a16:rowId xmlns:a16="http://schemas.microsoft.com/office/drawing/2014/main" val="794992686"/>
                  </a:ext>
                </a:extLst>
              </a:tr>
              <a:tr h="370840">
                <a:tc>
                  <a:txBody>
                    <a:bodyPr/>
                    <a:lstStyle/>
                    <a:p>
                      <a:r>
                        <a:rPr lang="en-US" dirty="0"/>
                        <a:t>Person D</a:t>
                      </a:r>
                    </a:p>
                  </a:txBody>
                  <a:tcPr/>
                </a:tc>
                <a:tc>
                  <a:txBody>
                    <a:bodyPr/>
                    <a:lstStyle/>
                    <a:p>
                      <a:r>
                        <a:rPr lang="en-US" dirty="0"/>
                        <a:t>183</a:t>
                      </a:r>
                    </a:p>
                  </a:txBody>
                  <a:tcPr/>
                </a:tc>
                <a:tc>
                  <a:txBody>
                    <a:bodyPr/>
                    <a:lstStyle/>
                    <a:p>
                      <a:r>
                        <a:rPr lang="en-US" dirty="0"/>
                        <a:t>68</a:t>
                      </a:r>
                    </a:p>
                  </a:txBody>
                  <a:tcPr/>
                </a:tc>
                <a:tc>
                  <a:txBody>
                    <a:bodyPr/>
                    <a:lstStyle/>
                    <a:p>
                      <a:r>
                        <a:rPr lang="en-US" dirty="0"/>
                        <a:t>90,000</a:t>
                      </a:r>
                    </a:p>
                  </a:txBody>
                  <a:tcPr/>
                </a:tc>
                <a:tc>
                  <a:txBody>
                    <a:bodyPr/>
                    <a:lstStyle/>
                    <a:p>
                      <a:r>
                        <a:rPr lang="en-US" dirty="0"/>
                        <a:t>4</a:t>
                      </a:r>
                    </a:p>
                  </a:txBody>
                  <a:tcPr/>
                </a:tc>
                <a:extLst>
                  <a:ext uri="{0D108BD9-81ED-4DB2-BD59-A6C34878D82A}">
                    <a16:rowId xmlns:a16="http://schemas.microsoft.com/office/drawing/2014/main" val="1874114639"/>
                  </a:ext>
                </a:extLst>
              </a:tr>
              <a:tr h="370840">
                <a:tc>
                  <a:txBody>
                    <a:bodyPr/>
                    <a:lstStyle/>
                    <a:p>
                      <a:r>
                        <a:rPr lang="en-US" dirty="0"/>
                        <a:t>Person E</a:t>
                      </a:r>
                    </a:p>
                  </a:txBody>
                  <a:tcPr/>
                </a:tc>
                <a:tc>
                  <a:txBody>
                    <a:bodyPr/>
                    <a:lstStyle/>
                    <a:p>
                      <a:r>
                        <a:rPr lang="en-US" dirty="0"/>
                        <a:t>187</a:t>
                      </a:r>
                    </a:p>
                  </a:txBody>
                  <a:tcPr/>
                </a:tc>
                <a:tc>
                  <a:txBody>
                    <a:bodyPr/>
                    <a:lstStyle/>
                    <a:p>
                      <a:r>
                        <a:rPr lang="en-US" dirty="0"/>
                        <a:t>87</a:t>
                      </a:r>
                    </a:p>
                  </a:txBody>
                  <a:tcPr/>
                </a:tc>
                <a:tc>
                  <a:txBody>
                    <a:bodyPr/>
                    <a:lstStyle/>
                    <a:p>
                      <a:r>
                        <a:rPr lang="en-US" dirty="0"/>
                        <a:t>110,000</a:t>
                      </a:r>
                    </a:p>
                  </a:txBody>
                  <a:tcPr/>
                </a:tc>
                <a:tc>
                  <a:txBody>
                    <a:bodyPr/>
                    <a:lstStyle/>
                    <a:p>
                      <a:r>
                        <a:rPr lang="en-US" dirty="0"/>
                        <a:t>5</a:t>
                      </a:r>
                    </a:p>
                  </a:txBody>
                  <a:tcPr/>
                </a:tc>
                <a:extLst>
                  <a:ext uri="{0D108BD9-81ED-4DB2-BD59-A6C34878D82A}">
                    <a16:rowId xmlns:a16="http://schemas.microsoft.com/office/drawing/2014/main" val="2348252618"/>
                  </a:ext>
                </a:extLst>
              </a:tr>
              <a:tr h="370840">
                <a:tc>
                  <a:txBody>
                    <a:bodyPr/>
                    <a:lstStyle/>
                    <a:p>
                      <a:r>
                        <a:rPr lang="en-US" dirty="0"/>
                        <a:t>Person F</a:t>
                      </a:r>
                    </a:p>
                  </a:txBody>
                  <a:tcPr/>
                </a:tc>
                <a:tc>
                  <a:txBody>
                    <a:bodyPr/>
                    <a:lstStyle/>
                    <a:p>
                      <a:r>
                        <a:rPr lang="en-US" dirty="0"/>
                        <a:t>189</a:t>
                      </a:r>
                    </a:p>
                  </a:txBody>
                  <a:tcPr/>
                </a:tc>
                <a:tc>
                  <a:txBody>
                    <a:bodyPr/>
                    <a:lstStyle/>
                    <a:p>
                      <a:r>
                        <a:rPr lang="en-US" dirty="0"/>
                        <a:t>89</a:t>
                      </a:r>
                    </a:p>
                  </a:txBody>
                  <a:tcPr/>
                </a:tc>
                <a:tc>
                  <a:txBody>
                    <a:bodyPr/>
                    <a:lstStyle/>
                    <a:p>
                      <a:r>
                        <a:rPr lang="en-US" dirty="0"/>
                        <a:t>95,000</a:t>
                      </a:r>
                    </a:p>
                  </a:txBody>
                  <a:tcPr/>
                </a:tc>
                <a:tc>
                  <a:txBody>
                    <a:bodyPr/>
                    <a:lstStyle/>
                    <a:p>
                      <a:r>
                        <a:rPr lang="en-US" dirty="0"/>
                        <a:t>4</a:t>
                      </a:r>
                    </a:p>
                  </a:txBody>
                  <a:tcPr/>
                </a:tc>
                <a:extLst>
                  <a:ext uri="{0D108BD9-81ED-4DB2-BD59-A6C34878D82A}">
                    <a16:rowId xmlns:a16="http://schemas.microsoft.com/office/drawing/2014/main" val="1845124772"/>
                  </a:ext>
                </a:extLst>
              </a:tr>
            </a:tbl>
          </a:graphicData>
        </a:graphic>
      </p:graphicFrame>
      <p:sp>
        <p:nvSpPr>
          <p:cNvPr id="11" name="TextBox 10">
            <a:extLst>
              <a:ext uri="{FF2B5EF4-FFF2-40B4-BE49-F238E27FC236}">
                <a16:creationId xmlns:a16="http://schemas.microsoft.com/office/drawing/2014/main" id="{72B3472E-D8C2-99FA-1F75-97626F7ADD1C}"/>
              </a:ext>
            </a:extLst>
          </p:cNvPr>
          <p:cNvSpPr txBox="1"/>
          <p:nvPr/>
        </p:nvSpPr>
        <p:spPr>
          <a:xfrm>
            <a:off x="3048838" y="5074996"/>
            <a:ext cx="6094324" cy="1354217"/>
          </a:xfrm>
          <a:prstGeom prst="rect">
            <a:avLst/>
          </a:prstGeom>
          <a:noFill/>
        </p:spPr>
        <p:txBody>
          <a:bodyPr wrap="square">
            <a:spAutoFit/>
          </a:bodyPr>
          <a:lstStyle/>
          <a:p>
            <a:pPr>
              <a:spcAft>
                <a:spcPts val="1200"/>
              </a:spcAft>
            </a:pPr>
            <a:r>
              <a:rPr lang="en-US" dirty="0">
                <a:latin typeface="Lato" panose="020F0502020204030203" pitchFamily="34" charset="0"/>
              </a:rPr>
              <a:t>Compare the data of each of the 4 columns. How do they differ numerically?</a:t>
            </a:r>
            <a:endParaRPr lang="en-US" dirty="0"/>
          </a:p>
          <a:p>
            <a:br>
              <a:rPr lang="en-US" dirty="0"/>
            </a:br>
            <a:endParaRPr lang="en-US" dirty="0"/>
          </a:p>
        </p:txBody>
      </p:sp>
    </p:spTree>
    <p:extLst>
      <p:ext uri="{BB962C8B-B14F-4D97-AF65-F5344CB8AC3E}">
        <p14:creationId xmlns:p14="http://schemas.microsoft.com/office/powerpoint/2010/main" val="2832817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5496339" cy="707886"/>
          </a:xfrm>
          <a:prstGeom prst="rect">
            <a:avLst/>
          </a:prstGeom>
          <a:noFill/>
        </p:spPr>
        <p:txBody>
          <a:bodyPr wrap="square" rtlCol="0">
            <a:spAutoFit/>
          </a:bodyPr>
          <a:lstStyle/>
          <a:p>
            <a:r>
              <a:rPr lang="en-US" sz="4000" b="1" dirty="0">
                <a:solidFill>
                  <a:srgbClr val="002060"/>
                </a:solidFill>
                <a:latin typeface="Helvetica Neue"/>
              </a:rPr>
              <a:t>Standardization</a:t>
            </a:r>
          </a:p>
        </p:txBody>
      </p:sp>
      <p:graphicFrame>
        <p:nvGraphicFramePr>
          <p:cNvPr id="9" name="Table 11">
            <a:extLst>
              <a:ext uri="{FF2B5EF4-FFF2-40B4-BE49-F238E27FC236}">
                <a16:creationId xmlns:a16="http://schemas.microsoft.com/office/drawing/2014/main" id="{A7849B30-D02A-505C-FF35-E0B33BF8DE97}"/>
              </a:ext>
            </a:extLst>
          </p:cNvPr>
          <p:cNvGraphicFramePr>
            <a:graphicFrameLocks noGrp="1"/>
          </p:cNvGraphicFramePr>
          <p:nvPr>
            <p:extLst>
              <p:ext uri="{D42A27DB-BD31-4B8C-83A1-F6EECF244321}">
                <p14:modId xmlns:p14="http://schemas.microsoft.com/office/powerpoint/2010/main" val="502166049"/>
              </p:ext>
            </p:extLst>
          </p:nvPr>
        </p:nvGraphicFramePr>
        <p:xfrm>
          <a:off x="1705107" y="1403626"/>
          <a:ext cx="8393055" cy="2865120"/>
        </p:xfrm>
        <a:graphic>
          <a:graphicData uri="http://schemas.openxmlformats.org/drawingml/2006/table">
            <a:tbl>
              <a:tblPr firstRow="1" bandRow="1">
                <a:tableStyleId>{5C22544A-7EE6-4342-B048-85BDC9FD1C3A}</a:tableStyleId>
              </a:tblPr>
              <a:tblGrid>
                <a:gridCol w="1678611">
                  <a:extLst>
                    <a:ext uri="{9D8B030D-6E8A-4147-A177-3AD203B41FA5}">
                      <a16:colId xmlns:a16="http://schemas.microsoft.com/office/drawing/2014/main" val="791310851"/>
                    </a:ext>
                  </a:extLst>
                </a:gridCol>
                <a:gridCol w="1678611">
                  <a:extLst>
                    <a:ext uri="{9D8B030D-6E8A-4147-A177-3AD203B41FA5}">
                      <a16:colId xmlns:a16="http://schemas.microsoft.com/office/drawing/2014/main" val="4292799971"/>
                    </a:ext>
                  </a:extLst>
                </a:gridCol>
                <a:gridCol w="1678611">
                  <a:extLst>
                    <a:ext uri="{9D8B030D-6E8A-4147-A177-3AD203B41FA5}">
                      <a16:colId xmlns:a16="http://schemas.microsoft.com/office/drawing/2014/main" val="4020647887"/>
                    </a:ext>
                  </a:extLst>
                </a:gridCol>
                <a:gridCol w="1678611">
                  <a:extLst>
                    <a:ext uri="{9D8B030D-6E8A-4147-A177-3AD203B41FA5}">
                      <a16:colId xmlns:a16="http://schemas.microsoft.com/office/drawing/2014/main" val="330566911"/>
                    </a:ext>
                  </a:extLst>
                </a:gridCol>
                <a:gridCol w="1678611">
                  <a:extLst>
                    <a:ext uri="{9D8B030D-6E8A-4147-A177-3AD203B41FA5}">
                      <a16:colId xmlns:a16="http://schemas.microsoft.com/office/drawing/2014/main" val="4171029933"/>
                    </a:ext>
                  </a:extLst>
                </a:gridCol>
              </a:tblGrid>
              <a:tr h="370840">
                <a:tc>
                  <a:txBody>
                    <a:bodyPr/>
                    <a:lstStyle/>
                    <a:p>
                      <a:r>
                        <a:rPr lang="en-US" dirty="0"/>
                        <a:t>Individual</a:t>
                      </a:r>
                    </a:p>
                  </a:txBody>
                  <a:tcPr/>
                </a:tc>
                <a:tc>
                  <a:txBody>
                    <a:bodyPr/>
                    <a:lstStyle/>
                    <a:p>
                      <a:r>
                        <a:rPr lang="en-US" dirty="0"/>
                        <a:t>Height (cm)</a:t>
                      </a:r>
                    </a:p>
                  </a:txBody>
                  <a:tcPr/>
                </a:tc>
                <a:tc>
                  <a:txBody>
                    <a:bodyPr/>
                    <a:lstStyle/>
                    <a:p>
                      <a:r>
                        <a:rPr lang="en-US" dirty="0"/>
                        <a:t>Weight (kg)</a:t>
                      </a:r>
                    </a:p>
                  </a:txBody>
                  <a:tcPr/>
                </a:tc>
                <a:tc>
                  <a:txBody>
                    <a:bodyPr/>
                    <a:lstStyle/>
                    <a:p>
                      <a:r>
                        <a:rPr lang="en-US" dirty="0"/>
                        <a:t>Income ($)</a:t>
                      </a:r>
                    </a:p>
                  </a:txBody>
                  <a:tcPr/>
                </a:tc>
                <a:tc>
                  <a:txBody>
                    <a:bodyPr/>
                    <a:lstStyle/>
                    <a:p>
                      <a:r>
                        <a:rPr lang="en-US" dirty="0"/>
                        <a:t>Number of Children</a:t>
                      </a:r>
                    </a:p>
                  </a:txBody>
                  <a:tcPr/>
                </a:tc>
                <a:extLst>
                  <a:ext uri="{0D108BD9-81ED-4DB2-BD59-A6C34878D82A}">
                    <a16:rowId xmlns:a16="http://schemas.microsoft.com/office/drawing/2014/main" val="2787376241"/>
                  </a:ext>
                </a:extLst>
              </a:tr>
              <a:tr h="370840">
                <a:tc>
                  <a:txBody>
                    <a:bodyPr/>
                    <a:lstStyle/>
                    <a:p>
                      <a:r>
                        <a:rPr lang="en-US" dirty="0"/>
                        <a:t>Person A</a:t>
                      </a:r>
                    </a:p>
                  </a:txBody>
                  <a:tcPr/>
                </a:tc>
                <a:tc>
                  <a:txBody>
                    <a:bodyPr/>
                    <a:lstStyle/>
                    <a:p>
                      <a:r>
                        <a:rPr lang="en-US" dirty="0"/>
                        <a:t>165</a:t>
                      </a:r>
                    </a:p>
                  </a:txBody>
                  <a:tcPr/>
                </a:tc>
                <a:tc>
                  <a:txBody>
                    <a:bodyPr/>
                    <a:lstStyle/>
                    <a:p>
                      <a:r>
                        <a:rPr lang="en-US" dirty="0"/>
                        <a:t>65</a:t>
                      </a:r>
                    </a:p>
                  </a:txBody>
                  <a:tcPr/>
                </a:tc>
                <a:tc>
                  <a:txBody>
                    <a:bodyPr/>
                    <a:lstStyle/>
                    <a:p>
                      <a:r>
                        <a:rPr lang="en-US" dirty="0"/>
                        <a:t>60,000</a:t>
                      </a:r>
                    </a:p>
                  </a:txBody>
                  <a:tcPr/>
                </a:tc>
                <a:tc>
                  <a:txBody>
                    <a:bodyPr/>
                    <a:lstStyle/>
                    <a:p>
                      <a:r>
                        <a:rPr lang="en-US" dirty="0"/>
                        <a:t>2</a:t>
                      </a:r>
                    </a:p>
                  </a:txBody>
                  <a:tcPr/>
                </a:tc>
                <a:extLst>
                  <a:ext uri="{0D108BD9-81ED-4DB2-BD59-A6C34878D82A}">
                    <a16:rowId xmlns:a16="http://schemas.microsoft.com/office/drawing/2014/main" val="3569080744"/>
                  </a:ext>
                </a:extLst>
              </a:tr>
              <a:tr h="370840">
                <a:tc>
                  <a:txBody>
                    <a:bodyPr/>
                    <a:lstStyle/>
                    <a:p>
                      <a:r>
                        <a:rPr lang="en-US" dirty="0"/>
                        <a:t>Person B</a:t>
                      </a:r>
                    </a:p>
                  </a:txBody>
                  <a:tcPr/>
                </a:tc>
                <a:tc>
                  <a:txBody>
                    <a:bodyPr/>
                    <a:lstStyle/>
                    <a:p>
                      <a:r>
                        <a:rPr lang="en-US" dirty="0"/>
                        <a:t>168</a:t>
                      </a:r>
                    </a:p>
                  </a:txBody>
                  <a:tcPr/>
                </a:tc>
                <a:tc>
                  <a:txBody>
                    <a:bodyPr/>
                    <a:lstStyle/>
                    <a:p>
                      <a:r>
                        <a:rPr lang="en-US" dirty="0"/>
                        <a:t>63</a:t>
                      </a:r>
                    </a:p>
                  </a:txBody>
                  <a:tcPr/>
                </a:tc>
                <a:tc>
                  <a:txBody>
                    <a:bodyPr/>
                    <a:lstStyle/>
                    <a:p>
                      <a:r>
                        <a:rPr lang="en-US" dirty="0"/>
                        <a:t>100,000</a:t>
                      </a:r>
                    </a:p>
                  </a:txBody>
                  <a:tcPr/>
                </a:tc>
                <a:tc>
                  <a:txBody>
                    <a:bodyPr/>
                    <a:lstStyle/>
                    <a:p>
                      <a:r>
                        <a:rPr lang="en-US" dirty="0"/>
                        <a:t>5</a:t>
                      </a:r>
                    </a:p>
                  </a:txBody>
                  <a:tcPr/>
                </a:tc>
                <a:extLst>
                  <a:ext uri="{0D108BD9-81ED-4DB2-BD59-A6C34878D82A}">
                    <a16:rowId xmlns:a16="http://schemas.microsoft.com/office/drawing/2014/main" val="2092929196"/>
                  </a:ext>
                </a:extLst>
              </a:tr>
              <a:tr h="370840">
                <a:tc>
                  <a:txBody>
                    <a:bodyPr/>
                    <a:lstStyle/>
                    <a:p>
                      <a:r>
                        <a:rPr lang="en-US" dirty="0"/>
                        <a:t>Person C</a:t>
                      </a:r>
                    </a:p>
                  </a:txBody>
                  <a:tcPr/>
                </a:tc>
                <a:tc>
                  <a:txBody>
                    <a:bodyPr/>
                    <a:lstStyle/>
                    <a:p>
                      <a:r>
                        <a:rPr lang="en-US" dirty="0"/>
                        <a:t>159</a:t>
                      </a:r>
                    </a:p>
                  </a:txBody>
                  <a:tcPr/>
                </a:tc>
                <a:tc>
                  <a:txBody>
                    <a:bodyPr/>
                    <a:lstStyle/>
                    <a:p>
                      <a:r>
                        <a:rPr lang="en-US" dirty="0"/>
                        <a:t>82</a:t>
                      </a:r>
                    </a:p>
                  </a:txBody>
                  <a:tcPr/>
                </a:tc>
                <a:tc>
                  <a:txBody>
                    <a:bodyPr/>
                    <a:lstStyle/>
                    <a:p>
                      <a:r>
                        <a:rPr lang="en-US" dirty="0"/>
                        <a:t>50,000</a:t>
                      </a:r>
                    </a:p>
                  </a:txBody>
                  <a:tcPr/>
                </a:tc>
                <a:tc>
                  <a:txBody>
                    <a:bodyPr/>
                    <a:lstStyle/>
                    <a:p>
                      <a:r>
                        <a:rPr lang="en-US" dirty="0"/>
                        <a:t>1</a:t>
                      </a:r>
                    </a:p>
                  </a:txBody>
                  <a:tcPr/>
                </a:tc>
                <a:extLst>
                  <a:ext uri="{0D108BD9-81ED-4DB2-BD59-A6C34878D82A}">
                    <a16:rowId xmlns:a16="http://schemas.microsoft.com/office/drawing/2014/main" val="794992686"/>
                  </a:ext>
                </a:extLst>
              </a:tr>
              <a:tr h="370840">
                <a:tc>
                  <a:txBody>
                    <a:bodyPr/>
                    <a:lstStyle/>
                    <a:p>
                      <a:r>
                        <a:rPr lang="en-US" dirty="0"/>
                        <a:t>Person D</a:t>
                      </a:r>
                    </a:p>
                  </a:txBody>
                  <a:tcPr/>
                </a:tc>
                <a:tc>
                  <a:txBody>
                    <a:bodyPr/>
                    <a:lstStyle/>
                    <a:p>
                      <a:r>
                        <a:rPr lang="en-US" dirty="0"/>
                        <a:t>183</a:t>
                      </a:r>
                    </a:p>
                  </a:txBody>
                  <a:tcPr/>
                </a:tc>
                <a:tc>
                  <a:txBody>
                    <a:bodyPr/>
                    <a:lstStyle/>
                    <a:p>
                      <a:r>
                        <a:rPr lang="en-US" dirty="0"/>
                        <a:t>68</a:t>
                      </a:r>
                    </a:p>
                  </a:txBody>
                  <a:tcPr/>
                </a:tc>
                <a:tc>
                  <a:txBody>
                    <a:bodyPr/>
                    <a:lstStyle/>
                    <a:p>
                      <a:r>
                        <a:rPr lang="en-US" dirty="0"/>
                        <a:t>90,000</a:t>
                      </a:r>
                    </a:p>
                  </a:txBody>
                  <a:tcPr/>
                </a:tc>
                <a:tc>
                  <a:txBody>
                    <a:bodyPr/>
                    <a:lstStyle/>
                    <a:p>
                      <a:r>
                        <a:rPr lang="en-US" dirty="0"/>
                        <a:t>4</a:t>
                      </a:r>
                    </a:p>
                  </a:txBody>
                  <a:tcPr/>
                </a:tc>
                <a:extLst>
                  <a:ext uri="{0D108BD9-81ED-4DB2-BD59-A6C34878D82A}">
                    <a16:rowId xmlns:a16="http://schemas.microsoft.com/office/drawing/2014/main" val="1874114639"/>
                  </a:ext>
                </a:extLst>
              </a:tr>
              <a:tr h="370840">
                <a:tc>
                  <a:txBody>
                    <a:bodyPr/>
                    <a:lstStyle/>
                    <a:p>
                      <a:r>
                        <a:rPr lang="en-US" dirty="0"/>
                        <a:t>Person E</a:t>
                      </a:r>
                    </a:p>
                  </a:txBody>
                  <a:tcPr/>
                </a:tc>
                <a:tc>
                  <a:txBody>
                    <a:bodyPr/>
                    <a:lstStyle/>
                    <a:p>
                      <a:r>
                        <a:rPr lang="en-US" dirty="0"/>
                        <a:t>187</a:t>
                      </a:r>
                    </a:p>
                  </a:txBody>
                  <a:tcPr/>
                </a:tc>
                <a:tc>
                  <a:txBody>
                    <a:bodyPr/>
                    <a:lstStyle/>
                    <a:p>
                      <a:r>
                        <a:rPr lang="en-US" dirty="0"/>
                        <a:t>87</a:t>
                      </a:r>
                    </a:p>
                  </a:txBody>
                  <a:tcPr/>
                </a:tc>
                <a:tc>
                  <a:txBody>
                    <a:bodyPr/>
                    <a:lstStyle/>
                    <a:p>
                      <a:r>
                        <a:rPr lang="en-US" dirty="0"/>
                        <a:t>110,000</a:t>
                      </a:r>
                    </a:p>
                  </a:txBody>
                  <a:tcPr/>
                </a:tc>
                <a:tc>
                  <a:txBody>
                    <a:bodyPr/>
                    <a:lstStyle/>
                    <a:p>
                      <a:r>
                        <a:rPr lang="en-US" dirty="0"/>
                        <a:t>5</a:t>
                      </a:r>
                    </a:p>
                  </a:txBody>
                  <a:tcPr/>
                </a:tc>
                <a:extLst>
                  <a:ext uri="{0D108BD9-81ED-4DB2-BD59-A6C34878D82A}">
                    <a16:rowId xmlns:a16="http://schemas.microsoft.com/office/drawing/2014/main" val="2348252618"/>
                  </a:ext>
                </a:extLst>
              </a:tr>
              <a:tr h="370840">
                <a:tc>
                  <a:txBody>
                    <a:bodyPr/>
                    <a:lstStyle/>
                    <a:p>
                      <a:r>
                        <a:rPr lang="en-US" dirty="0"/>
                        <a:t>Person F</a:t>
                      </a:r>
                    </a:p>
                  </a:txBody>
                  <a:tcPr/>
                </a:tc>
                <a:tc>
                  <a:txBody>
                    <a:bodyPr/>
                    <a:lstStyle/>
                    <a:p>
                      <a:r>
                        <a:rPr lang="en-US" dirty="0"/>
                        <a:t>189</a:t>
                      </a:r>
                    </a:p>
                  </a:txBody>
                  <a:tcPr/>
                </a:tc>
                <a:tc>
                  <a:txBody>
                    <a:bodyPr/>
                    <a:lstStyle/>
                    <a:p>
                      <a:r>
                        <a:rPr lang="en-US" dirty="0"/>
                        <a:t>89</a:t>
                      </a:r>
                    </a:p>
                  </a:txBody>
                  <a:tcPr/>
                </a:tc>
                <a:tc>
                  <a:txBody>
                    <a:bodyPr/>
                    <a:lstStyle/>
                    <a:p>
                      <a:r>
                        <a:rPr lang="en-US" dirty="0"/>
                        <a:t>95,000</a:t>
                      </a:r>
                    </a:p>
                  </a:txBody>
                  <a:tcPr/>
                </a:tc>
                <a:tc>
                  <a:txBody>
                    <a:bodyPr/>
                    <a:lstStyle/>
                    <a:p>
                      <a:r>
                        <a:rPr lang="en-US" dirty="0"/>
                        <a:t>4</a:t>
                      </a:r>
                    </a:p>
                  </a:txBody>
                  <a:tcPr/>
                </a:tc>
                <a:extLst>
                  <a:ext uri="{0D108BD9-81ED-4DB2-BD59-A6C34878D82A}">
                    <a16:rowId xmlns:a16="http://schemas.microsoft.com/office/drawing/2014/main" val="1845124772"/>
                  </a:ext>
                </a:extLst>
              </a:tr>
            </a:tbl>
          </a:graphicData>
        </a:graphic>
      </p:graphicFrame>
      <p:sp>
        <p:nvSpPr>
          <p:cNvPr id="11" name="TextBox 10">
            <a:extLst>
              <a:ext uri="{FF2B5EF4-FFF2-40B4-BE49-F238E27FC236}">
                <a16:creationId xmlns:a16="http://schemas.microsoft.com/office/drawing/2014/main" id="{72B3472E-D8C2-99FA-1F75-97626F7ADD1C}"/>
              </a:ext>
            </a:extLst>
          </p:cNvPr>
          <p:cNvSpPr txBox="1"/>
          <p:nvPr/>
        </p:nvSpPr>
        <p:spPr>
          <a:xfrm>
            <a:off x="3048838" y="5074996"/>
            <a:ext cx="6094324" cy="1354217"/>
          </a:xfrm>
          <a:prstGeom prst="rect">
            <a:avLst/>
          </a:prstGeom>
          <a:noFill/>
        </p:spPr>
        <p:txBody>
          <a:bodyPr wrap="square">
            <a:spAutoFit/>
          </a:bodyPr>
          <a:lstStyle/>
          <a:p>
            <a:pPr>
              <a:spcAft>
                <a:spcPts val="1200"/>
              </a:spcAft>
            </a:pPr>
            <a:r>
              <a:rPr lang="en-US" dirty="0">
                <a:latin typeface="Lato" panose="020F0502020204030203" pitchFamily="34" charset="0"/>
              </a:rPr>
              <a:t>Compare the data of each of the 4 columns. How do they differ numerically?</a:t>
            </a:r>
            <a:endParaRPr lang="en-US" dirty="0"/>
          </a:p>
          <a:p>
            <a:br>
              <a:rPr lang="en-US" dirty="0"/>
            </a:br>
            <a:endParaRPr lang="en-US" dirty="0"/>
          </a:p>
        </p:txBody>
      </p:sp>
      <p:sp>
        <p:nvSpPr>
          <p:cNvPr id="2" name="TextBox 1">
            <a:extLst>
              <a:ext uri="{FF2B5EF4-FFF2-40B4-BE49-F238E27FC236}">
                <a16:creationId xmlns:a16="http://schemas.microsoft.com/office/drawing/2014/main" id="{12ED6D5A-D04D-B1D0-F0E7-7890FC1C1604}"/>
              </a:ext>
            </a:extLst>
          </p:cNvPr>
          <p:cNvSpPr txBox="1"/>
          <p:nvPr/>
        </p:nvSpPr>
        <p:spPr>
          <a:xfrm>
            <a:off x="3075634" y="5780784"/>
            <a:ext cx="6094324" cy="1354217"/>
          </a:xfrm>
          <a:prstGeom prst="rect">
            <a:avLst/>
          </a:prstGeom>
          <a:noFill/>
        </p:spPr>
        <p:txBody>
          <a:bodyPr wrap="square">
            <a:spAutoFit/>
          </a:bodyPr>
          <a:lstStyle/>
          <a:p>
            <a:pPr>
              <a:spcAft>
                <a:spcPts val="1200"/>
              </a:spcAft>
            </a:pPr>
            <a:r>
              <a:rPr lang="en-US" dirty="0">
                <a:latin typeface="Lato" panose="020F0502020204030203" pitchFamily="34" charset="0"/>
              </a:rPr>
              <a:t>Their range varies drastically. Consequently, their variances are very different.</a:t>
            </a:r>
            <a:endParaRPr lang="en-US" dirty="0"/>
          </a:p>
          <a:p>
            <a:br>
              <a:rPr lang="en-US" dirty="0"/>
            </a:br>
            <a:endParaRPr lang="en-US" dirty="0"/>
          </a:p>
        </p:txBody>
      </p:sp>
      <p:graphicFrame>
        <p:nvGraphicFramePr>
          <p:cNvPr id="3" name="Table 4">
            <a:extLst>
              <a:ext uri="{FF2B5EF4-FFF2-40B4-BE49-F238E27FC236}">
                <a16:creationId xmlns:a16="http://schemas.microsoft.com/office/drawing/2014/main" id="{F40DC9B2-3231-015A-FD43-291B8986C7A5}"/>
              </a:ext>
            </a:extLst>
          </p:cNvPr>
          <p:cNvGraphicFramePr>
            <a:graphicFrameLocks noGrp="1"/>
          </p:cNvGraphicFramePr>
          <p:nvPr>
            <p:extLst>
              <p:ext uri="{D42A27DB-BD31-4B8C-83A1-F6EECF244321}">
                <p14:modId xmlns:p14="http://schemas.microsoft.com/office/powerpoint/2010/main" val="2782942030"/>
              </p:ext>
            </p:extLst>
          </p:nvPr>
        </p:nvGraphicFramePr>
        <p:xfrm>
          <a:off x="1705107" y="4241318"/>
          <a:ext cx="8393055" cy="370840"/>
        </p:xfrm>
        <a:graphic>
          <a:graphicData uri="http://schemas.openxmlformats.org/drawingml/2006/table">
            <a:tbl>
              <a:tblPr firstRow="1" bandRow="1">
                <a:tableStyleId>{5C22544A-7EE6-4342-B048-85BDC9FD1C3A}</a:tableStyleId>
              </a:tblPr>
              <a:tblGrid>
                <a:gridCol w="1678611">
                  <a:extLst>
                    <a:ext uri="{9D8B030D-6E8A-4147-A177-3AD203B41FA5}">
                      <a16:colId xmlns:a16="http://schemas.microsoft.com/office/drawing/2014/main" val="3465785397"/>
                    </a:ext>
                  </a:extLst>
                </a:gridCol>
                <a:gridCol w="1678611">
                  <a:extLst>
                    <a:ext uri="{9D8B030D-6E8A-4147-A177-3AD203B41FA5}">
                      <a16:colId xmlns:a16="http://schemas.microsoft.com/office/drawing/2014/main" val="1814342714"/>
                    </a:ext>
                  </a:extLst>
                </a:gridCol>
                <a:gridCol w="1678611">
                  <a:extLst>
                    <a:ext uri="{9D8B030D-6E8A-4147-A177-3AD203B41FA5}">
                      <a16:colId xmlns:a16="http://schemas.microsoft.com/office/drawing/2014/main" val="1174224545"/>
                    </a:ext>
                  </a:extLst>
                </a:gridCol>
                <a:gridCol w="1678611">
                  <a:extLst>
                    <a:ext uri="{9D8B030D-6E8A-4147-A177-3AD203B41FA5}">
                      <a16:colId xmlns:a16="http://schemas.microsoft.com/office/drawing/2014/main" val="3483032725"/>
                    </a:ext>
                  </a:extLst>
                </a:gridCol>
                <a:gridCol w="1678611">
                  <a:extLst>
                    <a:ext uri="{9D8B030D-6E8A-4147-A177-3AD203B41FA5}">
                      <a16:colId xmlns:a16="http://schemas.microsoft.com/office/drawing/2014/main" val="3112459441"/>
                    </a:ext>
                  </a:extLst>
                </a:gridCol>
              </a:tblGrid>
              <a:tr h="370840">
                <a:tc>
                  <a:txBody>
                    <a:bodyPr/>
                    <a:lstStyle/>
                    <a:p>
                      <a:r>
                        <a:rPr lang="en-US" b="1" dirty="0"/>
                        <a:t>Range</a:t>
                      </a:r>
                    </a:p>
                  </a:txBody>
                  <a:tcPr/>
                </a:tc>
                <a:tc>
                  <a:txBody>
                    <a:bodyPr/>
                    <a:lstStyle/>
                    <a:p>
                      <a:r>
                        <a:rPr lang="en-US" b="0" dirty="0"/>
                        <a:t>159-189</a:t>
                      </a:r>
                    </a:p>
                  </a:txBody>
                  <a:tcPr/>
                </a:tc>
                <a:tc>
                  <a:txBody>
                    <a:bodyPr/>
                    <a:lstStyle/>
                    <a:p>
                      <a:r>
                        <a:rPr lang="en-US" b="0" dirty="0"/>
                        <a:t>63-89</a:t>
                      </a:r>
                    </a:p>
                  </a:txBody>
                  <a:tcPr/>
                </a:tc>
                <a:tc>
                  <a:txBody>
                    <a:bodyPr/>
                    <a:lstStyle/>
                    <a:p>
                      <a:r>
                        <a:rPr lang="en-US" b="0" dirty="0"/>
                        <a:t>50,000-110,000</a:t>
                      </a:r>
                    </a:p>
                  </a:txBody>
                  <a:tcPr/>
                </a:tc>
                <a:tc>
                  <a:txBody>
                    <a:bodyPr/>
                    <a:lstStyle/>
                    <a:p>
                      <a:r>
                        <a:rPr lang="en-US" b="0" dirty="0"/>
                        <a:t>1-5</a:t>
                      </a:r>
                    </a:p>
                  </a:txBody>
                  <a:tcPr/>
                </a:tc>
                <a:extLst>
                  <a:ext uri="{0D108BD9-81ED-4DB2-BD59-A6C34878D82A}">
                    <a16:rowId xmlns:a16="http://schemas.microsoft.com/office/drawing/2014/main" val="1402072245"/>
                  </a:ext>
                </a:extLst>
              </a:tr>
            </a:tbl>
          </a:graphicData>
        </a:graphic>
      </p:graphicFrame>
      <p:graphicFrame>
        <p:nvGraphicFramePr>
          <p:cNvPr id="5" name="Table 4">
            <a:extLst>
              <a:ext uri="{FF2B5EF4-FFF2-40B4-BE49-F238E27FC236}">
                <a16:creationId xmlns:a16="http://schemas.microsoft.com/office/drawing/2014/main" id="{7146951E-4E4A-16BC-AB5F-E9DF6B44CE4A}"/>
              </a:ext>
            </a:extLst>
          </p:cNvPr>
          <p:cNvGraphicFramePr>
            <a:graphicFrameLocks noGrp="1"/>
          </p:cNvGraphicFramePr>
          <p:nvPr>
            <p:extLst>
              <p:ext uri="{D42A27DB-BD31-4B8C-83A1-F6EECF244321}">
                <p14:modId xmlns:p14="http://schemas.microsoft.com/office/powerpoint/2010/main" val="2105717853"/>
              </p:ext>
            </p:extLst>
          </p:nvPr>
        </p:nvGraphicFramePr>
        <p:xfrm>
          <a:off x="1705106" y="4546161"/>
          <a:ext cx="8393055" cy="370840"/>
        </p:xfrm>
        <a:graphic>
          <a:graphicData uri="http://schemas.openxmlformats.org/drawingml/2006/table">
            <a:tbl>
              <a:tblPr firstRow="1" bandRow="1">
                <a:tableStyleId>{5C22544A-7EE6-4342-B048-85BDC9FD1C3A}</a:tableStyleId>
              </a:tblPr>
              <a:tblGrid>
                <a:gridCol w="1678611">
                  <a:extLst>
                    <a:ext uri="{9D8B030D-6E8A-4147-A177-3AD203B41FA5}">
                      <a16:colId xmlns:a16="http://schemas.microsoft.com/office/drawing/2014/main" val="3465785397"/>
                    </a:ext>
                  </a:extLst>
                </a:gridCol>
                <a:gridCol w="1678611">
                  <a:extLst>
                    <a:ext uri="{9D8B030D-6E8A-4147-A177-3AD203B41FA5}">
                      <a16:colId xmlns:a16="http://schemas.microsoft.com/office/drawing/2014/main" val="1814342714"/>
                    </a:ext>
                  </a:extLst>
                </a:gridCol>
                <a:gridCol w="1678611">
                  <a:extLst>
                    <a:ext uri="{9D8B030D-6E8A-4147-A177-3AD203B41FA5}">
                      <a16:colId xmlns:a16="http://schemas.microsoft.com/office/drawing/2014/main" val="1174224545"/>
                    </a:ext>
                  </a:extLst>
                </a:gridCol>
                <a:gridCol w="1678611">
                  <a:extLst>
                    <a:ext uri="{9D8B030D-6E8A-4147-A177-3AD203B41FA5}">
                      <a16:colId xmlns:a16="http://schemas.microsoft.com/office/drawing/2014/main" val="3483032725"/>
                    </a:ext>
                  </a:extLst>
                </a:gridCol>
                <a:gridCol w="1678611">
                  <a:extLst>
                    <a:ext uri="{9D8B030D-6E8A-4147-A177-3AD203B41FA5}">
                      <a16:colId xmlns:a16="http://schemas.microsoft.com/office/drawing/2014/main" val="3112459441"/>
                    </a:ext>
                  </a:extLst>
                </a:gridCol>
              </a:tblGrid>
              <a:tr h="370840">
                <a:tc>
                  <a:txBody>
                    <a:bodyPr/>
                    <a:lstStyle/>
                    <a:p>
                      <a:r>
                        <a:rPr lang="en-US" b="1" dirty="0"/>
                        <a:t>Variance</a:t>
                      </a:r>
                    </a:p>
                  </a:txBody>
                  <a:tcPr/>
                </a:tc>
                <a:tc>
                  <a:txBody>
                    <a:bodyPr/>
                    <a:lstStyle/>
                    <a:p>
                      <a:r>
                        <a:rPr lang="en-US" b="0" dirty="0"/>
                        <a:t>161.76</a:t>
                      </a:r>
                    </a:p>
                  </a:txBody>
                  <a:tcPr/>
                </a:tc>
                <a:tc>
                  <a:txBody>
                    <a:bodyPr/>
                    <a:lstStyle/>
                    <a:p>
                      <a:r>
                        <a:rPr lang="en-US" b="0" dirty="0"/>
                        <a:t>135.87</a:t>
                      </a:r>
                    </a:p>
                  </a:txBody>
                  <a:tcPr/>
                </a:tc>
                <a:tc>
                  <a:txBody>
                    <a:bodyPr/>
                    <a:lstStyle/>
                    <a:p>
                      <a:r>
                        <a:rPr lang="en-US" b="0" dirty="0"/>
                        <a:t>564166666</a:t>
                      </a:r>
                    </a:p>
                  </a:txBody>
                  <a:tcPr/>
                </a:tc>
                <a:tc>
                  <a:txBody>
                    <a:bodyPr/>
                    <a:lstStyle/>
                    <a:p>
                      <a:r>
                        <a:rPr lang="en-US" b="0" dirty="0"/>
                        <a:t>2.7</a:t>
                      </a:r>
                    </a:p>
                  </a:txBody>
                  <a:tcPr/>
                </a:tc>
                <a:extLst>
                  <a:ext uri="{0D108BD9-81ED-4DB2-BD59-A6C34878D82A}">
                    <a16:rowId xmlns:a16="http://schemas.microsoft.com/office/drawing/2014/main" val="1402072245"/>
                  </a:ext>
                </a:extLst>
              </a:tr>
            </a:tbl>
          </a:graphicData>
        </a:graphic>
      </p:graphicFrame>
    </p:spTree>
    <p:extLst>
      <p:ext uri="{BB962C8B-B14F-4D97-AF65-F5344CB8AC3E}">
        <p14:creationId xmlns:p14="http://schemas.microsoft.com/office/powerpoint/2010/main" val="3335787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5496339" cy="707886"/>
          </a:xfrm>
          <a:prstGeom prst="rect">
            <a:avLst/>
          </a:prstGeom>
          <a:noFill/>
        </p:spPr>
        <p:txBody>
          <a:bodyPr wrap="square" rtlCol="0">
            <a:spAutoFit/>
          </a:bodyPr>
          <a:lstStyle/>
          <a:p>
            <a:r>
              <a:rPr lang="en-US" sz="4000" b="1" dirty="0">
                <a:solidFill>
                  <a:srgbClr val="002060"/>
                </a:solidFill>
                <a:latin typeface="Helvetica Neue"/>
              </a:rPr>
              <a:t>Standardization</a:t>
            </a:r>
          </a:p>
        </p:txBody>
      </p:sp>
      <p:graphicFrame>
        <p:nvGraphicFramePr>
          <p:cNvPr id="9" name="Table 11">
            <a:extLst>
              <a:ext uri="{FF2B5EF4-FFF2-40B4-BE49-F238E27FC236}">
                <a16:creationId xmlns:a16="http://schemas.microsoft.com/office/drawing/2014/main" id="{A7849B30-D02A-505C-FF35-E0B33BF8DE97}"/>
              </a:ext>
            </a:extLst>
          </p:cNvPr>
          <p:cNvGraphicFramePr>
            <a:graphicFrameLocks noGrp="1"/>
          </p:cNvGraphicFramePr>
          <p:nvPr>
            <p:extLst>
              <p:ext uri="{D42A27DB-BD31-4B8C-83A1-F6EECF244321}">
                <p14:modId xmlns:p14="http://schemas.microsoft.com/office/powerpoint/2010/main" val="1281637651"/>
              </p:ext>
            </p:extLst>
          </p:nvPr>
        </p:nvGraphicFramePr>
        <p:xfrm>
          <a:off x="2441753" y="1403626"/>
          <a:ext cx="6563215" cy="2834640"/>
        </p:xfrm>
        <a:graphic>
          <a:graphicData uri="http://schemas.openxmlformats.org/drawingml/2006/table">
            <a:tbl>
              <a:tblPr firstRow="1" bandRow="1">
                <a:tableStyleId>{5C22544A-7EE6-4342-B048-85BDC9FD1C3A}</a:tableStyleId>
              </a:tblPr>
              <a:tblGrid>
                <a:gridCol w="1312643">
                  <a:extLst>
                    <a:ext uri="{9D8B030D-6E8A-4147-A177-3AD203B41FA5}">
                      <a16:colId xmlns:a16="http://schemas.microsoft.com/office/drawing/2014/main" val="791310851"/>
                    </a:ext>
                  </a:extLst>
                </a:gridCol>
                <a:gridCol w="1312643">
                  <a:extLst>
                    <a:ext uri="{9D8B030D-6E8A-4147-A177-3AD203B41FA5}">
                      <a16:colId xmlns:a16="http://schemas.microsoft.com/office/drawing/2014/main" val="4292799971"/>
                    </a:ext>
                  </a:extLst>
                </a:gridCol>
                <a:gridCol w="1312643">
                  <a:extLst>
                    <a:ext uri="{9D8B030D-6E8A-4147-A177-3AD203B41FA5}">
                      <a16:colId xmlns:a16="http://schemas.microsoft.com/office/drawing/2014/main" val="4020647887"/>
                    </a:ext>
                  </a:extLst>
                </a:gridCol>
                <a:gridCol w="1312643">
                  <a:extLst>
                    <a:ext uri="{9D8B030D-6E8A-4147-A177-3AD203B41FA5}">
                      <a16:colId xmlns:a16="http://schemas.microsoft.com/office/drawing/2014/main" val="330566911"/>
                    </a:ext>
                  </a:extLst>
                </a:gridCol>
                <a:gridCol w="1312643">
                  <a:extLst>
                    <a:ext uri="{9D8B030D-6E8A-4147-A177-3AD203B41FA5}">
                      <a16:colId xmlns:a16="http://schemas.microsoft.com/office/drawing/2014/main" val="4171029933"/>
                    </a:ext>
                  </a:extLst>
                </a:gridCol>
              </a:tblGrid>
              <a:tr h="598528">
                <a:tc>
                  <a:txBody>
                    <a:bodyPr/>
                    <a:lstStyle/>
                    <a:p>
                      <a:r>
                        <a:rPr lang="en-US" dirty="0"/>
                        <a:t>Individual</a:t>
                      </a:r>
                    </a:p>
                  </a:txBody>
                  <a:tcPr/>
                </a:tc>
                <a:tc>
                  <a:txBody>
                    <a:bodyPr/>
                    <a:lstStyle/>
                    <a:p>
                      <a:r>
                        <a:rPr lang="en-US" dirty="0"/>
                        <a:t>Height (cm)</a:t>
                      </a:r>
                    </a:p>
                  </a:txBody>
                  <a:tcPr/>
                </a:tc>
                <a:tc>
                  <a:txBody>
                    <a:bodyPr/>
                    <a:lstStyle/>
                    <a:p>
                      <a:r>
                        <a:rPr lang="en-US" dirty="0"/>
                        <a:t>Weight (kg)</a:t>
                      </a:r>
                    </a:p>
                  </a:txBody>
                  <a:tcPr/>
                </a:tc>
                <a:tc>
                  <a:txBody>
                    <a:bodyPr/>
                    <a:lstStyle/>
                    <a:p>
                      <a:r>
                        <a:rPr lang="en-US" dirty="0"/>
                        <a:t>Income ($)</a:t>
                      </a:r>
                    </a:p>
                  </a:txBody>
                  <a:tcPr/>
                </a:tc>
                <a:tc>
                  <a:txBody>
                    <a:bodyPr/>
                    <a:lstStyle/>
                    <a:p>
                      <a:r>
                        <a:rPr lang="en-US" dirty="0"/>
                        <a:t>Number of Children</a:t>
                      </a:r>
                    </a:p>
                  </a:txBody>
                  <a:tcPr/>
                </a:tc>
                <a:extLst>
                  <a:ext uri="{0D108BD9-81ED-4DB2-BD59-A6C34878D82A}">
                    <a16:rowId xmlns:a16="http://schemas.microsoft.com/office/drawing/2014/main" val="2787376241"/>
                  </a:ext>
                </a:extLst>
              </a:tr>
              <a:tr h="342016">
                <a:tc>
                  <a:txBody>
                    <a:bodyPr/>
                    <a:lstStyle/>
                    <a:p>
                      <a:r>
                        <a:rPr lang="en-US" dirty="0"/>
                        <a:t>Person A</a:t>
                      </a:r>
                    </a:p>
                  </a:txBody>
                  <a:tcPr/>
                </a:tc>
                <a:tc>
                  <a:txBody>
                    <a:bodyPr/>
                    <a:lstStyle/>
                    <a:p>
                      <a:r>
                        <a:rPr lang="en-US" dirty="0"/>
                        <a:t>165</a:t>
                      </a:r>
                    </a:p>
                  </a:txBody>
                  <a:tcPr/>
                </a:tc>
                <a:tc>
                  <a:txBody>
                    <a:bodyPr/>
                    <a:lstStyle/>
                    <a:p>
                      <a:r>
                        <a:rPr lang="en-US" dirty="0"/>
                        <a:t>65</a:t>
                      </a:r>
                    </a:p>
                  </a:txBody>
                  <a:tcPr/>
                </a:tc>
                <a:tc>
                  <a:txBody>
                    <a:bodyPr/>
                    <a:lstStyle/>
                    <a:p>
                      <a:r>
                        <a:rPr lang="en-US" dirty="0"/>
                        <a:t>60,000</a:t>
                      </a:r>
                    </a:p>
                  </a:txBody>
                  <a:tcPr/>
                </a:tc>
                <a:tc>
                  <a:txBody>
                    <a:bodyPr/>
                    <a:lstStyle/>
                    <a:p>
                      <a:r>
                        <a:rPr lang="en-US" dirty="0"/>
                        <a:t>2</a:t>
                      </a:r>
                    </a:p>
                  </a:txBody>
                  <a:tcPr/>
                </a:tc>
                <a:extLst>
                  <a:ext uri="{0D108BD9-81ED-4DB2-BD59-A6C34878D82A}">
                    <a16:rowId xmlns:a16="http://schemas.microsoft.com/office/drawing/2014/main" val="3569080744"/>
                  </a:ext>
                </a:extLst>
              </a:tr>
              <a:tr h="342016">
                <a:tc>
                  <a:txBody>
                    <a:bodyPr/>
                    <a:lstStyle/>
                    <a:p>
                      <a:r>
                        <a:rPr lang="en-US" dirty="0"/>
                        <a:t>Person B</a:t>
                      </a:r>
                    </a:p>
                  </a:txBody>
                  <a:tcPr/>
                </a:tc>
                <a:tc>
                  <a:txBody>
                    <a:bodyPr/>
                    <a:lstStyle/>
                    <a:p>
                      <a:r>
                        <a:rPr lang="en-US" dirty="0"/>
                        <a:t>168</a:t>
                      </a:r>
                    </a:p>
                  </a:txBody>
                  <a:tcPr/>
                </a:tc>
                <a:tc>
                  <a:txBody>
                    <a:bodyPr/>
                    <a:lstStyle/>
                    <a:p>
                      <a:r>
                        <a:rPr lang="en-US" dirty="0"/>
                        <a:t>63</a:t>
                      </a:r>
                    </a:p>
                  </a:txBody>
                  <a:tcPr/>
                </a:tc>
                <a:tc>
                  <a:txBody>
                    <a:bodyPr/>
                    <a:lstStyle/>
                    <a:p>
                      <a:r>
                        <a:rPr lang="en-US" dirty="0"/>
                        <a:t>100,000</a:t>
                      </a:r>
                    </a:p>
                  </a:txBody>
                  <a:tcPr/>
                </a:tc>
                <a:tc>
                  <a:txBody>
                    <a:bodyPr/>
                    <a:lstStyle/>
                    <a:p>
                      <a:r>
                        <a:rPr lang="en-US" dirty="0"/>
                        <a:t>5</a:t>
                      </a:r>
                    </a:p>
                  </a:txBody>
                  <a:tcPr/>
                </a:tc>
                <a:extLst>
                  <a:ext uri="{0D108BD9-81ED-4DB2-BD59-A6C34878D82A}">
                    <a16:rowId xmlns:a16="http://schemas.microsoft.com/office/drawing/2014/main" val="2092929196"/>
                  </a:ext>
                </a:extLst>
              </a:tr>
              <a:tr h="342016">
                <a:tc>
                  <a:txBody>
                    <a:bodyPr/>
                    <a:lstStyle/>
                    <a:p>
                      <a:r>
                        <a:rPr lang="en-US" dirty="0"/>
                        <a:t>Person C</a:t>
                      </a:r>
                    </a:p>
                  </a:txBody>
                  <a:tcPr/>
                </a:tc>
                <a:tc>
                  <a:txBody>
                    <a:bodyPr/>
                    <a:lstStyle/>
                    <a:p>
                      <a:r>
                        <a:rPr lang="en-US" dirty="0"/>
                        <a:t>159</a:t>
                      </a:r>
                    </a:p>
                  </a:txBody>
                  <a:tcPr/>
                </a:tc>
                <a:tc>
                  <a:txBody>
                    <a:bodyPr/>
                    <a:lstStyle/>
                    <a:p>
                      <a:r>
                        <a:rPr lang="en-US" dirty="0"/>
                        <a:t>82</a:t>
                      </a:r>
                    </a:p>
                  </a:txBody>
                  <a:tcPr/>
                </a:tc>
                <a:tc>
                  <a:txBody>
                    <a:bodyPr/>
                    <a:lstStyle/>
                    <a:p>
                      <a:r>
                        <a:rPr lang="en-US" dirty="0"/>
                        <a:t>50,000</a:t>
                      </a:r>
                    </a:p>
                  </a:txBody>
                  <a:tcPr/>
                </a:tc>
                <a:tc>
                  <a:txBody>
                    <a:bodyPr/>
                    <a:lstStyle/>
                    <a:p>
                      <a:r>
                        <a:rPr lang="en-US" dirty="0"/>
                        <a:t>1</a:t>
                      </a:r>
                    </a:p>
                  </a:txBody>
                  <a:tcPr/>
                </a:tc>
                <a:extLst>
                  <a:ext uri="{0D108BD9-81ED-4DB2-BD59-A6C34878D82A}">
                    <a16:rowId xmlns:a16="http://schemas.microsoft.com/office/drawing/2014/main" val="794992686"/>
                  </a:ext>
                </a:extLst>
              </a:tr>
              <a:tr h="342016">
                <a:tc>
                  <a:txBody>
                    <a:bodyPr/>
                    <a:lstStyle/>
                    <a:p>
                      <a:r>
                        <a:rPr lang="en-US" dirty="0"/>
                        <a:t>Person D</a:t>
                      </a:r>
                    </a:p>
                  </a:txBody>
                  <a:tcPr/>
                </a:tc>
                <a:tc>
                  <a:txBody>
                    <a:bodyPr/>
                    <a:lstStyle/>
                    <a:p>
                      <a:r>
                        <a:rPr lang="en-US" dirty="0"/>
                        <a:t>183</a:t>
                      </a:r>
                    </a:p>
                  </a:txBody>
                  <a:tcPr/>
                </a:tc>
                <a:tc>
                  <a:txBody>
                    <a:bodyPr/>
                    <a:lstStyle/>
                    <a:p>
                      <a:r>
                        <a:rPr lang="en-US" dirty="0"/>
                        <a:t>68</a:t>
                      </a:r>
                    </a:p>
                  </a:txBody>
                  <a:tcPr/>
                </a:tc>
                <a:tc>
                  <a:txBody>
                    <a:bodyPr/>
                    <a:lstStyle/>
                    <a:p>
                      <a:r>
                        <a:rPr lang="en-US" dirty="0"/>
                        <a:t>90,000</a:t>
                      </a:r>
                    </a:p>
                  </a:txBody>
                  <a:tcPr/>
                </a:tc>
                <a:tc>
                  <a:txBody>
                    <a:bodyPr/>
                    <a:lstStyle/>
                    <a:p>
                      <a:r>
                        <a:rPr lang="en-US" dirty="0"/>
                        <a:t>4</a:t>
                      </a:r>
                    </a:p>
                  </a:txBody>
                  <a:tcPr/>
                </a:tc>
                <a:extLst>
                  <a:ext uri="{0D108BD9-81ED-4DB2-BD59-A6C34878D82A}">
                    <a16:rowId xmlns:a16="http://schemas.microsoft.com/office/drawing/2014/main" val="1874114639"/>
                  </a:ext>
                </a:extLst>
              </a:tr>
              <a:tr h="342016">
                <a:tc>
                  <a:txBody>
                    <a:bodyPr/>
                    <a:lstStyle/>
                    <a:p>
                      <a:r>
                        <a:rPr lang="en-US" dirty="0"/>
                        <a:t>Person E</a:t>
                      </a:r>
                    </a:p>
                  </a:txBody>
                  <a:tcPr/>
                </a:tc>
                <a:tc>
                  <a:txBody>
                    <a:bodyPr/>
                    <a:lstStyle/>
                    <a:p>
                      <a:r>
                        <a:rPr lang="en-US" dirty="0"/>
                        <a:t>187</a:t>
                      </a:r>
                    </a:p>
                  </a:txBody>
                  <a:tcPr/>
                </a:tc>
                <a:tc>
                  <a:txBody>
                    <a:bodyPr/>
                    <a:lstStyle/>
                    <a:p>
                      <a:r>
                        <a:rPr lang="en-US" dirty="0"/>
                        <a:t>87</a:t>
                      </a:r>
                    </a:p>
                  </a:txBody>
                  <a:tcPr/>
                </a:tc>
                <a:tc>
                  <a:txBody>
                    <a:bodyPr/>
                    <a:lstStyle/>
                    <a:p>
                      <a:r>
                        <a:rPr lang="en-US" dirty="0"/>
                        <a:t>110,000</a:t>
                      </a:r>
                    </a:p>
                  </a:txBody>
                  <a:tcPr/>
                </a:tc>
                <a:tc>
                  <a:txBody>
                    <a:bodyPr/>
                    <a:lstStyle/>
                    <a:p>
                      <a:r>
                        <a:rPr lang="en-US" dirty="0"/>
                        <a:t>5</a:t>
                      </a:r>
                    </a:p>
                  </a:txBody>
                  <a:tcPr/>
                </a:tc>
                <a:extLst>
                  <a:ext uri="{0D108BD9-81ED-4DB2-BD59-A6C34878D82A}">
                    <a16:rowId xmlns:a16="http://schemas.microsoft.com/office/drawing/2014/main" val="2348252618"/>
                  </a:ext>
                </a:extLst>
              </a:tr>
              <a:tr h="342016">
                <a:tc>
                  <a:txBody>
                    <a:bodyPr/>
                    <a:lstStyle/>
                    <a:p>
                      <a:r>
                        <a:rPr lang="en-US" dirty="0"/>
                        <a:t>Person F</a:t>
                      </a:r>
                    </a:p>
                  </a:txBody>
                  <a:tcPr/>
                </a:tc>
                <a:tc>
                  <a:txBody>
                    <a:bodyPr/>
                    <a:lstStyle/>
                    <a:p>
                      <a:r>
                        <a:rPr lang="en-US" dirty="0"/>
                        <a:t>189</a:t>
                      </a:r>
                    </a:p>
                  </a:txBody>
                  <a:tcPr/>
                </a:tc>
                <a:tc>
                  <a:txBody>
                    <a:bodyPr/>
                    <a:lstStyle/>
                    <a:p>
                      <a:r>
                        <a:rPr lang="en-US" dirty="0"/>
                        <a:t>89</a:t>
                      </a:r>
                    </a:p>
                  </a:txBody>
                  <a:tcPr/>
                </a:tc>
                <a:tc>
                  <a:txBody>
                    <a:bodyPr/>
                    <a:lstStyle/>
                    <a:p>
                      <a:r>
                        <a:rPr lang="en-US" dirty="0"/>
                        <a:t>95,000</a:t>
                      </a:r>
                    </a:p>
                  </a:txBody>
                  <a:tcPr/>
                </a:tc>
                <a:tc>
                  <a:txBody>
                    <a:bodyPr/>
                    <a:lstStyle/>
                    <a:p>
                      <a:r>
                        <a:rPr lang="en-US" dirty="0"/>
                        <a:t>4</a:t>
                      </a:r>
                    </a:p>
                  </a:txBody>
                  <a:tcPr/>
                </a:tc>
                <a:extLst>
                  <a:ext uri="{0D108BD9-81ED-4DB2-BD59-A6C34878D82A}">
                    <a16:rowId xmlns:a16="http://schemas.microsoft.com/office/drawing/2014/main" val="1845124772"/>
                  </a:ext>
                </a:extLst>
              </a:tr>
            </a:tbl>
          </a:graphicData>
        </a:graphic>
      </p:graphicFrame>
      <p:graphicFrame>
        <p:nvGraphicFramePr>
          <p:cNvPr id="3" name="Table 4">
            <a:extLst>
              <a:ext uri="{FF2B5EF4-FFF2-40B4-BE49-F238E27FC236}">
                <a16:creationId xmlns:a16="http://schemas.microsoft.com/office/drawing/2014/main" id="{F40DC9B2-3231-015A-FD43-291B8986C7A5}"/>
              </a:ext>
            </a:extLst>
          </p:cNvPr>
          <p:cNvGraphicFramePr>
            <a:graphicFrameLocks noGrp="1"/>
          </p:cNvGraphicFramePr>
          <p:nvPr>
            <p:extLst>
              <p:ext uri="{D42A27DB-BD31-4B8C-83A1-F6EECF244321}">
                <p14:modId xmlns:p14="http://schemas.microsoft.com/office/powerpoint/2010/main" val="129111907"/>
              </p:ext>
            </p:extLst>
          </p:nvPr>
        </p:nvGraphicFramePr>
        <p:xfrm>
          <a:off x="2441753" y="4215918"/>
          <a:ext cx="6563215" cy="598528"/>
        </p:xfrm>
        <a:graphic>
          <a:graphicData uri="http://schemas.openxmlformats.org/drawingml/2006/table">
            <a:tbl>
              <a:tblPr firstRow="1" bandRow="1">
                <a:tableStyleId>{5C22544A-7EE6-4342-B048-85BDC9FD1C3A}</a:tableStyleId>
              </a:tblPr>
              <a:tblGrid>
                <a:gridCol w="1312643">
                  <a:extLst>
                    <a:ext uri="{9D8B030D-6E8A-4147-A177-3AD203B41FA5}">
                      <a16:colId xmlns:a16="http://schemas.microsoft.com/office/drawing/2014/main" val="3465785397"/>
                    </a:ext>
                  </a:extLst>
                </a:gridCol>
                <a:gridCol w="1312643">
                  <a:extLst>
                    <a:ext uri="{9D8B030D-6E8A-4147-A177-3AD203B41FA5}">
                      <a16:colId xmlns:a16="http://schemas.microsoft.com/office/drawing/2014/main" val="1814342714"/>
                    </a:ext>
                  </a:extLst>
                </a:gridCol>
                <a:gridCol w="1312643">
                  <a:extLst>
                    <a:ext uri="{9D8B030D-6E8A-4147-A177-3AD203B41FA5}">
                      <a16:colId xmlns:a16="http://schemas.microsoft.com/office/drawing/2014/main" val="1174224545"/>
                    </a:ext>
                  </a:extLst>
                </a:gridCol>
                <a:gridCol w="1312643">
                  <a:extLst>
                    <a:ext uri="{9D8B030D-6E8A-4147-A177-3AD203B41FA5}">
                      <a16:colId xmlns:a16="http://schemas.microsoft.com/office/drawing/2014/main" val="3483032725"/>
                    </a:ext>
                  </a:extLst>
                </a:gridCol>
                <a:gridCol w="1312643">
                  <a:extLst>
                    <a:ext uri="{9D8B030D-6E8A-4147-A177-3AD203B41FA5}">
                      <a16:colId xmlns:a16="http://schemas.microsoft.com/office/drawing/2014/main" val="3112459441"/>
                    </a:ext>
                  </a:extLst>
                </a:gridCol>
              </a:tblGrid>
              <a:tr h="598528">
                <a:tc>
                  <a:txBody>
                    <a:bodyPr/>
                    <a:lstStyle/>
                    <a:p>
                      <a:r>
                        <a:rPr lang="en-US" b="1" dirty="0"/>
                        <a:t>Range</a:t>
                      </a:r>
                    </a:p>
                  </a:txBody>
                  <a:tcPr/>
                </a:tc>
                <a:tc>
                  <a:txBody>
                    <a:bodyPr/>
                    <a:lstStyle/>
                    <a:p>
                      <a:r>
                        <a:rPr lang="en-US" b="0" dirty="0"/>
                        <a:t>159-189</a:t>
                      </a:r>
                    </a:p>
                  </a:txBody>
                  <a:tcPr/>
                </a:tc>
                <a:tc>
                  <a:txBody>
                    <a:bodyPr/>
                    <a:lstStyle/>
                    <a:p>
                      <a:r>
                        <a:rPr lang="en-US" b="0" dirty="0"/>
                        <a:t>63-89</a:t>
                      </a:r>
                    </a:p>
                  </a:txBody>
                  <a:tcPr/>
                </a:tc>
                <a:tc>
                  <a:txBody>
                    <a:bodyPr/>
                    <a:lstStyle/>
                    <a:p>
                      <a:r>
                        <a:rPr lang="en-US" b="0" dirty="0"/>
                        <a:t>50k-100k</a:t>
                      </a:r>
                    </a:p>
                  </a:txBody>
                  <a:tcPr/>
                </a:tc>
                <a:tc>
                  <a:txBody>
                    <a:bodyPr/>
                    <a:lstStyle/>
                    <a:p>
                      <a:r>
                        <a:rPr lang="en-US" b="0" dirty="0"/>
                        <a:t>1-5</a:t>
                      </a:r>
                    </a:p>
                  </a:txBody>
                  <a:tcPr/>
                </a:tc>
                <a:extLst>
                  <a:ext uri="{0D108BD9-81ED-4DB2-BD59-A6C34878D82A}">
                    <a16:rowId xmlns:a16="http://schemas.microsoft.com/office/drawing/2014/main" val="1402072245"/>
                  </a:ext>
                </a:extLst>
              </a:tr>
            </a:tbl>
          </a:graphicData>
        </a:graphic>
      </p:graphicFrame>
      <p:graphicFrame>
        <p:nvGraphicFramePr>
          <p:cNvPr id="5" name="Table 4">
            <a:extLst>
              <a:ext uri="{FF2B5EF4-FFF2-40B4-BE49-F238E27FC236}">
                <a16:creationId xmlns:a16="http://schemas.microsoft.com/office/drawing/2014/main" id="{7146951E-4E4A-16BC-AB5F-E9DF6B44CE4A}"/>
              </a:ext>
            </a:extLst>
          </p:cNvPr>
          <p:cNvGraphicFramePr>
            <a:graphicFrameLocks noGrp="1"/>
          </p:cNvGraphicFramePr>
          <p:nvPr>
            <p:extLst>
              <p:ext uri="{D42A27DB-BD31-4B8C-83A1-F6EECF244321}">
                <p14:modId xmlns:p14="http://schemas.microsoft.com/office/powerpoint/2010/main" val="3854764490"/>
              </p:ext>
            </p:extLst>
          </p:nvPr>
        </p:nvGraphicFramePr>
        <p:xfrm>
          <a:off x="2441753" y="4581361"/>
          <a:ext cx="6563215" cy="365760"/>
        </p:xfrm>
        <a:graphic>
          <a:graphicData uri="http://schemas.openxmlformats.org/drawingml/2006/table">
            <a:tbl>
              <a:tblPr firstRow="1" bandRow="1">
                <a:tableStyleId>{5C22544A-7EE6-4342-B048-85BDC9FD1C3A}</a:tableStyleId>
              </a:tblPr>
              <a:tblGrid>
                <a:gridCol w="1312643">
                  <a:extLst>
                    <a:ext uri="{9D8B030D-6E8A-4147-A177-3AD203B41FA5}">
                      <a16:colId xmlns:a16="http://schemas.microsoft.com/office/drawing/2014/main" val="3465785397"/>
                    </a:ext>
                  </a:extLst>
                </a:gridCol>
                <a:gridCol w="1312643">
                  <a:extLst>
                    <a:ext uri="{9D8B030D-6E8A-4147-A177-3AD203B41FA5}">
                      <a16:colId xmlns:a16="http://schemas.microsoft.com/office/drawing/2014/main" val="1814342714"/>
                    </a:ext>
                  </a:extLst>
                </a:gridCol>
                <a:gridCol w="1312643">
                  <a:extLst>
                    <a:ext uri="{9D8B030D-6E8A-4147-A177-3AD203B41FA5}">
                      <a16:colId xmlns:a16="http://schemas.microsoft.com/office/drawing/2014/main" val="1174224545"/>
                    </a:ext>
                  </a:extLst>
                </a:gridCol>
                <a:gridCol w="1312643">
                  <a:extLst>
                    <a:ext uri="{9D8B030D-6E8A-4147-A177-3AD203B41FA5}">
                      <a16:colId xmlns:a16="http://schemas.microsoft.com/office/drawing/2014/main" val="3483032725"/>
                    </a:ext>
                  </a:extLst>
                </a:gridCol>
                <a:gridCol w="1312643">
                  <a:extLst>
                    <a:ext uri="{9D8B030D-6E8A-4147-A177-3AD203B41FA5}">
                      <a16:colId xmlns:a16="http://schemas.microsoft.com/office/drawing/2014/main" val="3112459441"/>
                    </a:ext>
                  </a:extLst>
                </a:gridCol>
              </a:tblGrid>
              <a:tr h="342016">
                <a:tc>
                  <a:txBody>
                    <a:bodyPr/>
                    <a:lstStyle/>
                    <a:p>
                      <a:r>
                        <a:rPr lang="en-US" b="1" dirty="0"/>
                        <a:t>Variance</a:t>
                      </a:r>
                    </a:p>
                  </a:txBody>
                  <a:tcPr/>
                </a:tc>
                <a:tc>
                  <a:txBody>
                    <a:bodyPr/>
                    <a:lstStyle/>
                    <a:p>
                      <a:r>
                        <a:rPr lang="en-US" b="0" dirty="0"/>
                        <a:t>161.76</a:t>
                      </a:r>
                    </a:p>
                  </a:txBody>
                  <a:tcPr/>
                </a:tc>
                <a:tc>
                  <a:txBody>
                    <a:bodyPr/>
                    <a:lstStyle/>
                    <a:p>
                      <a:r>
                        <a:rPr lang="en-US" b="0" dirty="0"/>
                        <a:t>135.87</a:t>
                      </a:r>
                    </a:p>
                  </a:txBody>
                  <a:tcPr/>
                </a:tc>
                <a:tc>
                  <a:txBody>
                    <a:bodyPr/>
                    <a:lstStyle/>
                    <a:p>
                      <a:r>
                        <a:rPr lang="en-US" b="0" dirty="0"/>
                        <a:t>564166670</a:t>
                      </a:r>
                    </a:p>
                  </a:txBody>
                  <a:tcPr/>
                </a:tc>
                <a:tc>
                  <a:txBody>
                    <a:bodyPr/>
                    <a:lstStyle/>
                    <a:p>
                      <a:r>
                        <a:rPr lang="en-US" b="0" dirty="0"/>
                        <a:t>2.7</a:t>
                      </a:r>
                    </a:p>
                  </a:txBody>
                  <a:tcPr/>
                </a:tc>
                <a:extLst>
                  <a:ext uri="{0D108BD9-81ED-4DB2-BD59-A6C34878D82A}">
                    <a16:rowId xmlns:a16="http://schemas.microsoft.com/office/drawing/2014/main" val="1402072245"/>
                  </a:ext>
                </a:extLst>
              </a:tr>
            </a:tbl>
          </a:graphicData>
        </a:graphic>
      </p:graphicFrame>
      <p:sp>
        <p:nvSpPr>
          <p:cNvPr id="6" name="TextBox 5">
            <a:extLst>
              <a:ext uri="{FF2B5EF4-FFF2-40B4-BE49-F238E27FC236}">
                <a16:creationId xmlns:a16="http://schemas.microsoft.com/office/drawing/2014/main" id="{BA6767B7-454F-6304-8752-7872E13B2B5D}"/>
              </a:ext>
            </a:extLst>
          </p:cNvPr>
          <p:cNvSpPr txBox="1"/>
          <p:nvPr/>
        </p:nvSpPr>
        <p:spPr>
          <a:xfrm>
            <a:off x="1949384" y="4913870"/>
            <a:ext cx="9224387" cy="2492990"/>
          </a:xfrm>
          <a:prstGeom prst="rect">
            <a:avLst/>
          </a:prstGeom>
          <a:noFill/>
        </p:spPr>
        <p:txBody>
          <a:bodyPr wrap="square">
            <a:spAutoFit/>
          </a:bodyPr>
          <a:lstStyle/>
          <a:p>
            <a:pPr>
              <a:spcAft>
                <a:spcPts val="1200"/>
              </a:spcAft>
            </a:pPr>
            <a:r>
              <a:rPr lang="en-US" dirty="0">
                <a:latin typeface="Lato" panose="020F0502020204030203" pitchFamily="34" charset="0"/>
              </a:rPr>
              <a:t>If this is not addressed, some of the feature columns will </a:t>
            </a:r>
            <a:r>
              <a:rPr lang="en-US" b="1" dirty="0">
                <a:latin typeface="Lato" panose="020F0502020204030203" pitchFamily="34" charset="0"/>
              </a:rPr>
              <a:t>dominate</a:t>
            </a:r>
            <a:r>
              <a:rPr lang="en-US" dirty="0">
                <a:latin typeface="Lato" panose="020F0502020204030203" pitchFamily="34" charset="0"/>
              </a:rPr>
              <a:t> over the other ones. </a:t>
            </a:r>
          </a:p>
          <a:p>
            <a:pPr>
              <a:spcAft>
                <a:spcPts val="1200"/>
              </a:spcAft>
            </a:pPr>
            <a:r>
              <a:rPr lang="en-US" dirty="0">
                <a:latin typeface="Lato" panose="020F0502020204030203" pitchFamily="34" charset="0"/>
              </a:rPr>
              <a:t>This can bias the results and final principal component analysis; making it difficult to view differences between values in one column compared to another.</a:t>
            </a:r>
          </a:p>
          <a:p>
            <a:pPr>
              <a:spcAft>
                <a:spcPts val="1200"/>
              </a:spcAft>
            </a:pPr>
            <a:r>
              <a:rPr lang="en-US" dirty="0">
                <a:latin typeface="Lato" panose="020F0502020204030203" pitchFamily="34" charset="0"/>
              </a:rPr>
              <a:t>So final graph may have the differences between the weights of various persons be miniscule.</a:t>
            </a:r>
            <a:endParaRPr lang="en-US" dirty="0"/>
          </a:p>
          <a:p>
            <a:br>
              <a:rPr lang="en-US" dirty="0"/>
            </a:br>
            <a:endParaRPr lang="en-US" dirty="0"/>
          </a:p>
        </p:txBody>
      </p:sp>
    </p:spTree>
    <p:extLst>
      <p:ext uri="{BB962C8B-B14F-4D97-AF65-F5344CB8AC3E}">
        <p14:creationId xmlns:p14="http://schemas.microsoft.com/office/powerpoint/2010/main" val="1183576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599664" y="706700"/>
            <a:ext cx="5496339" cy="707886"/>
          </a:xfrm>
          <a:prstGeom prst="rect">
            <a:avLst/>
          </a:prstGeom>
          <a:noFill/>
        </p:spPr>
        <p:txBody>
          <a:bodyPr wrap="square" rtlCol="0">
            <a:spAutoFit/>
          </a:bodyPr>
          <a:lstStyle/>
          <a:p>
            <a:r>
              <a:rPr lang="en-US" sz="4000" b="1" dirty="0">
                <a:solidFill>
                  <a:srgbClr val="002060"/>
                </a:solidFill>
                <a:latin typeface="Helvetica Neue"/>
              </a:rPr>
              <a:t>Standardization</a:t>
            </a:r>
          </a:p>
        </p:txBody>
      </p:sp>
      <p:pic>
        <p:nvPicPr>
          <p:cNvPr id="2" name="Picture 2" descr="Image">
            <a:extLst>
              <a:ext uri="{FF2B5EF4-FFF2-40B4-BE49-F238E27FC236}">
                <a16:creationId xmlns:a16="http://schemas.microsoft.com/office/drawing/2014/main" id="{A6AFA983-6C15-FC7C-277F-741A2169B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736" y="3255600"/>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B80451-BC45-04DC-17A7-875EC94D6F68}"/>
              </a:ext>
            </a:extLst>
          </p:cNvPr>
          <p:cNvSpPr txBox="1"/>
          <p:nvPr/>
        </p:nvSpPr>
        <p:spPr>
          <a:xfrm>
            <a:off x="4215333" y="1792297"/>
            <a:ext cx="3483329" cy="1477328"/>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So, how do we adjust our data so these differences are not as drastic?</a:t>
            </a:r>
            <a:endParaRPr lang="en-US" dirty="0"/>
          </a:p>
          <a:p>
            <a:br>
              <a:rPr lang="en-US" dirty="0"/>
            </a:br>
            <a:endParaRPr lang="en-US" dirty="0"/>
          </a:p>
        </p:txBody>
      </p:sp>
    </p:spTree>
    <p:extLst>
      <p:ext uri="{BB962C8B-B14F-4D97-AF65-F5344CB8AC3E}">
        <p14:creationId xmlns:p14="http://schemas.microsoft.com/office/powerpoint/2010/main" val="1088074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599665" y="708389"/>
            <a:ext cx="5496339" cy="707886"/>
          </a:xfrm>
          <a:prstGeom prst="rect">
            <a:avLst/>
          </a:prstGeom>
          <a:noFill/>
        </p:spPr>
        <p:txBody>
          <a:bodyPr wrap="square" rtlCol="0">
            <a:spAutoFit/>
          </a:bodyPr>
          <a:lstStyle/>
          <a:p>
            <a:r>
              <a:rPr lang="en-US" sz="4000" b="1" dirty="0">
                <a:solidFill>
                  <a:srgbClr val="002060"/>
                </a:solidFill>
                <a:latin typeface="Helvetica Neue"/>
              </a:rPr>
              <a:t>Standardization</a:t>
            </a:r>
          </a:p>
        </p:txBody>
      </p:sp>
      <p:sp>
        <p:nvSpPr>
          <p:cNvPr id="3" name="TextBox 2">
            <a:extLst>
              <a:ext uri="{FF2B5EF4-FFF2-40B4-BE49-F238E27FC236}">
                <a16:creationId xmlns:a16="http://schemas.microsoft.com/office/drawing/2014/main" id="{2C64F41F-1581-6B2E-7B2C-0DBEC51090E6}"/>
              </a:ext>
            </a:extLst>
          </p:cNvPr>
          <p:cNvSpPr txBox="1"/>
          <p:nvPr/>
        </p:nvSpPr>
        <p:spPr>
          <a:xfrm>
            <a:off x="691583" y="1982372"/>
            <a:ext cx="9224387" cy="2215991"/>
          </a:xfrm>
          <a:prstGeom prst="rect">
            <a:avLst/>
          </a:prstGeom>
          <a:noFill/>
        </p:spPr>
        <p:txBody>
          <a:bodyPr wrap="square">
            <a:spAutoFit/>
          </a:bodyPr>
          <a:lstStyle/>
          <a:p>
            <a:pPr>
              <a:spcAft>
                <a:spcPts val="1200"/>
              </a:spcAft>
            </a:pPr>
            <a:r>
              <a:rPr lang="en-US" dirty="0">
                <a:latin typeface="Lato" panose="020F0502020204030203" pitchFamily="34" charset="0"/>
              </a:rPr>
              <a:t>Recap: we want to put different variables on the same scale.</a:t>
            </a:r>
          </a:p>
          <a:p>
            <a:pPr>
              <a:spcAft>
                <a:spcPts val="1200"/>
              </a:spcAft>
            </a:pPr>
            <a:r>
              <a:rPr lang="en-US" dirty="0">
                <a:latin typeface="Lato" panose="020F0502020204030203" pitchFamily="34" charset="0"/>
              </a:rPr>
              <a:t>This can mean many things from giving them the same mean and standard deviation, to keeping the range consistent, and so on.</a:t>
            </a:r>
          </a:p>
          <a:p>
            <a:pPr>
              <a:spcAft>
                <a:spcPts val="1200"/>
              </a:spcAft>
            </a:pPr>
            <a:r>
              <a:rPr lang="en-US" dirty="0">
                <a:latin typeface="Lato" panose="020F0502020204030203" pitchFamily="34" charset="0"/>
              </a:rPr>
              <a:t>Here, we will use a method called </a:t>
            </a:r>
            <a:r>
              <a:rPr lang="en-US" b="1" dirty="0">
                <a:latin typeface="Lato" panose="020F0502020204030203" pitchFamily="34" charset="0"/>
              </a:rPr>
              <a:t>z-scoring.</a:t>
            </a:r>
            <a:endParaRPr lang="en-US" dirty="0"/>
          </a:p>
          <a:p>
            <a:br>
              <a:rPr lang="en-US" dirty="0"/>
            </a:br>
            <a:endParaRPr lang="en-US" dirty="0"/>
          </a:p>
        </p:txBody>
      </p:sp>
      <p:pic>
        <p:nvPicPr>
          <p:cNvPr id="6" name="Picture 5">
            <a:extLst>
              <a:ext uri="{FF2B5EF4-FFF2-40B4-BE49-F238E27FC236}">
                <a16:creationId xmlns:a16="http://schemas.microsoft.com/office/drawing/2014/main" id="{4439D460-8A4D-4726-9D7B-BC309FDD2EA8}"/>
              </a:ext>
            </a:extLst>
          </p:cNvPr>
          <p:cNvPicPr>
            <a:picLocks noChangeAspect="1"/>
          </p:cNvPicPr>
          <p:nvPr/>
        </p:nvPicPr>
        <p:blipFill>
          <a:blip r:embed="rId3"/>
          <a:stretch>
            <a:fillRect/>
          </a:stretch>
        </p:blipFill>
        <p:spPr>
          <a:xfrm>
            <a:off x="928417" y="3636554"/>
            <a:ext cx="3260246" cy="955115"/>
          </a:xfrm>
          <a:prstGeom prst="rect">
            <a:avLst/>
          </a:prstGeom>
        </p:spPr>
      </p:pic>
      <p:pic>
        <p:nvPicPr>
          <p:cNvPr id="8" name="Picture 2" descr="Line Line">
            <a:extLst>
              <a:ext uri="{FF2B5EF4-FFF2-40B4-BE49-F238E27FC236}">
                <a16:creationId xmlns:a16="http://schemas.microsoft.com/office/drawing/2014/main" id="{92208CC2-6139-3BF7-AA4A-F6FAA9A64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0000" flipH="1">
            <a:off x="4379726" y="3866812"/>
            <a:ext cx="1490445" cy="3319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AFEFFB-5CA2-9827-3D72-34055C4970B9}"/>
              </a:ext>
            </a:extLst>
          </p:cNvPr>
          <p:cNvSpPr txBox="1"/>
          <p:nvPr/>
        </p:nvSpPr>
        <p:spPr>
          <a:xfrm>
            <a:off x="5972296" y="3429000"/>
            <a:ext cx="2552272" cy="1077218"/>
          </a:xfrm>
          <a:prstGeom prst="rect">
            <a:avLst/>
          </a:prstGeom>
          <a:noFill/>
        </p:spPr>
        <p:txBody>
          <a:bodyPr wrap="square" rtlCol="0">
            <a:spAutoFit/>
          </a:bodyPr>
          <a:lstStyle/>
          <a:p>
            <a:r>
              <a:rPr lang="en-US" sz="1600" b="1" dirty="0">
                <a:solidFill>
                  <a:srgbClr val="EF7001"/>
                </a:solidFill>
                <a:latin typeface="Helvetica Neue"/>
              </a:rPr>
              <a:t>The rescaled distribution will have a mean of 0 and standard deviation of 1</a:t>
            </a:r>
            <a:endParaRPr lang="en-US" sz="1600" dirty="0"/>
          </a:p>
        </p:txBody>
      </p:sp>
      <p:sp>
        <p:nvSpPr>
          <p:cNvPr id="2" name="TextBox 1">
            <a:extLst>
              <a:ext uri="{FF2B5EF4-FFF2-40B4-BE49-F238E27FC236}">
                <a16:creationId xmlns:a16="http://schemas.microsoft.com/office/drawing/2014/main" id="{6E9FFC46-397B-C549-E60C-6AB148879B6A}"/>
              </a:ext>
            </a:extLst>
          </p:cNvPr>
          <p:cNvSpPr txBox="1"/>
          <p:nvPr/>
        </p:nvSpPr>
        <p:spPr>
          <a:xfrm>
            <a:off x="6096000" y="4758267"/>
            <a:ext cx="6166175" cy="369332"/>
          </a:xfrm>
          <a:prstGeom prst="rect">
            <a:avLst/>
          </a:prstGeom>
          <a:noFill/>
        </p:spPr>
        <p:txBody>
          <a:bodyPr wrap="none" rtlCol="0">
            <a:spAutoFit/>
          </a:bodyPr>
          <a:lstStyle/>
          <a:p>
            <a:r>
              <a:rPr lang="en-US" dirty="0"/>
              <a:t>Note: it does not mean the new data follow Normal distribution</a:t>
            </a:r>
          </a:p>
        </p:txBody>
      </p:sp>
    </p:spTree>
    <p:extLst>
      <p:ext uri="{BB962C8B-B14F-4D97-AF65-F5344CB8AC3E}">
        <p14:creationId xmlns:p14="http://schemas.microsoft.com/office/powerpoint/2010/main" val="371496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sp>
        <p:nvSpPr>
          <p:cNvPr id="4" name="TextBox 3">
            <a:extLst>
              <a:ext uri="{FF2B5EF4-FFF2-40B4-BE49-F238E27FC236}">
                <a16:creationId xmlns:a16="http://schemas.microsoft.com/office/drawing/2014/main" id="{056C1E4A-1FA5-EA4E-B0A2-F67576C5F812}"/>
              </a:ext>
            </a:extLst>
          </p:cNvPr>
          <p:cNvSpPr txBox="1"/>
          <p:nvPr/>
        </p:nvSpPr>
        <p:spPr>
          <a:xfrm>
            <a:off x="2216430" y="1868559"/>
            <a:ext cx="5496339" cy="369332"/>
          </a:xfrm>
          <a:prstGeom prst="rect">
            <a:avLst/>
          </a:prstGeom>
          <a:noFill/>
        </p:spPr>
        <p:txBody>
          <a:bodyPr wrap="square" rtlCol="0">
            <a:spAutoFit/>
          </a:bodyPr>
          <a:lstStyle/>
          <a:p>
            <a:r>
              <a:rPr lang="en-US" dirty="0">
                <a:latin typeface="Helvetica Neue"/>
              </a:rPr>
              <a:t>Standardization</a:t>
            </a:r>
          </a:p>
        </p:txBody>
      </p:sp>
      <p:sp>
        <p:nvSpPr>
          <p:cNvPr id="5" name="TextBox 4">
            <a:extLst>
              <a:ext uri="{FF2B5EF4-FFF2-40B4-BE49-F238E27FC236}">
                <a16:creationId xmlns:a16="http://schemas.microsoft.com/office/drawing/2014/main" id="{3AAE61F1-F836-C49A-897E-0C72B157A291}"/>
              </a:ext>
            </a:extLst>
          </p:cNvPr>
          <p:cNvSpPr txBox="1"/>
          <p:nvPr/>
        </p:nvSpPr>
        <p:spPr>
          <a:xfrm>
            <a:off x="2216430" y="2390291"/>
            <a:ext cx="5496339" cy="369332"/>
          </a:xfrm>
          <a:prstGeom prst="rect">
            <a:avLst/>
          </a:prstGeom>
          <a:noFill/>
        </p:spPr>
        <p:txBody>
          <a:bodyPr wrap="square" rtlCol="0">
            <a:spAutoFit/>
          </a:bodyPr>
          <a:lstStyle/>
          <a:p>
            <a:r>
              <a:rPr lang="en-US" dirty="0">
                <a:latin typeface="Helvetica Neue"/>
              </a:rPr>
              <a:t>Covariance Matrix Calculation</a:t>
            </a:r>
          </a:p>
        </p:txBody>
      </p:sp>
      <p:sp>
        <p:nvSpPr>
          <p:cNvPr id="6" name="TextBox 5">
            <a:extLst>
              <a:ext uri="{FF2B5EF4-FFF2-40B4-BE49-F238E27FC236}">
                <a16:creationId xmlns:a16="http://schemas.microsoft.com/office/drawing/2014/main" id="{48265400-A1F8-48C7-C423-48C0DE565E5A}"/>
              </a:ext>
            </a:extLst>
          </p:cNvPr>
          <p:cNvSpPr txBox="1"/>
          <p:nvPr/>
        </p:nvSpPr>
        <p:spPr>
          <a:xfrm>
            <a:off x="2216429" y="2933486"/>
            <a:ext cx="5496339" cy="369332"/>
          </a:xfrm>
          <a:prstGeom prst="rect">
            <a:avLst/>
          </a:prstGeom>
          <a:noFill/>
        </p:spPr>
        <p:txBody>
          <a:bodyPr wrap="square" rtlCol="0">
            <a:spAutoFit/>
          </a:bodyPr>
          <a:lstStyle/>
          <a:p>
            <a:r>
              <a:rPr lang="en-US" dirty="0">
                <a:latin typeface="Helvetica Neue"/>
              </a:rPr>
              <a:t>Eigenvector Calculation</a:t>
            </a:r>
          </a:p>
        </p:txBody>
      </p:sp>
      <p:sp>
        <p:nvSpPr>
          <p:cNvPr id="7" name="TextBox 6">
            <a:extLst>
              <a:ext uri="{FF2B5EF4-FFF2-40B4-BE49-F238E27FC236}">
                <a16:creationId xmlns:a16="http://schemas.microsoft.com/office/drawing/2014/main" id="{4A0A5875-5285-6C9C-313E-1712851A3B39}"/>
              </a:ext>
            </a:extLst>
          </p:cNvPr>
          <p:cNvSpPr txBox="1"/>
          <p:nvPr/>
        </p:nvSpPr>
        <p:spPr>
          <a:xfrm>
            <a:off x="2216429" y="3476679"/>
            <a:ext cx="5496339" cy="369332"/>
          </a:xfrm>
          <a:prstGeom prst="rect">
            <a:avLst/>
          </a:prstGeom>
          <a:noFill/>
        </p:spPr>
        <p:txBody>
          <a:bodyPr wrap="square" rtlCol="0">
            <a:spAutoFit/>
          </a:bodyPr>
          <a:lstStyle/>
          <a:p>
            <a:r>
              <a:rPr lang="en-US" dirty="0">
                <a:latin typeface="Helvetica Neue"/>
              </a:rPr>
              <a:t>Form Principal Components and Build Graph</a:t>
            </a:r>
          </a:p>
        </p:txBody>
      </p:sp>
    </p:spTree>
    <p:extLst>
      <p:ext uri="{BB962C8B-B14F-4D97-AF65-F5344CB8AC3E}">
        <p14:creationId xmlns:p14="http://schemas.microsoft.com/office/powerpoint/2010/main" val="3944726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10246923" cy="707886"/>
          </a:xfrm>
          <a:prstGeom prst="rect">
            <a:avLst/>
          </a:prstGeom>
          <a:noFill/>
        </p:spPr>
        <p:txBody>
          <a:bodyPr wrap="square" rtlCol="0">
            <a:spAutoFit/>
          </a:bodyPr>
          <a:lstStyle/>
          <a:p>
            <a:r>
              <a:rPr lang="en-US" sz="4000" b="1" dirty="0">
                <a:solidFill>
                  <a:srgbClr val="002060"/>
                </a:solidFill>
                <a:latin typeface="Helvetica Neue"/>
              </a:rPr>
              <a:t>Covariance Matrix Calculation</a:t>
            </a:r>
          </a:p>
        </p:txBody>
      </p:sp>
      <p:sp>
        <p:nvSpPr>
          <p:cNvPr id="3" name="TextBox 2">
            <a:extLst>
              <a:ext uri="{FF2B5EF4-FFF2-40B4-BE49-F238E27FC236}">
                <a16:creationId xmlns:a16="http://schemas.microsoft.com/office/drawing/2014/main" id="{700A9943-7748-2336-50A6-5CE8FDCB6A0B}"/>
              </a:ext>
            </a:extLst>
          </p:cNvPr>
          <p:cNvSpPr txBox="1"/>
          <p:nvPr/>
        </p:nvSpPr>
        <p:spPr>
          <a:xfrm>
            <a:off x="1050583" y="2242064"/>
            <a:ext cx="9224387" cy="1785104"/>
          </a:xfrm>
          <a:prstGeom prst="rect">
            <a:avLst/>
          </a:prstGeom>
          <a:noFill/>
        </p:spPr>
        <p:txBody>
          <a:bodyPr wrap="square">
            <a:spAutoFit/>
          </a:bodyPr>
          <a:lstStyle/>
          <a:p>
            <a:pPr>
              <a:spcAft>
                <a:spcPts val="1200"/>
              </a:spcAft>
            </a:pPr>
            <a:r>
              <a:rPr lang="en-US" dirty="0">
                <a:latin typeface="Lato" panose="020F0502020204030203" pitchFamily="34" charset="0"/>
              </a:rPr>
              <a:t>Covariance is really just a measure of how </a:t>
            </a:r>
            <a:r>
              <a:rPr lang="en-US" b="1" dirty="0">
                <a:latin typeface="Lato" panose="020F0502020204030203" pitchFamily="34" charset="0"/>
              </a:rPr>
              <a:t>correlated </a:t>
            </a:r>
            <a:r>
              <a:rPr lang="en-US" dirty="0">
                <a:latin typeface="Lato" panose="020F0502020204030203" pitchFamily="34" charset="0"/>
              </a:rPr>
              <a:t>two variables/features are. </a:t>
            </a:r>
          </a:p>
          <a:p>
            <a:pPr>
              <a:spcAft>
                <a:spcPts val="1200"/>
              </a:spcAft>
            </a:pPr>
            <a:r>
              <a:rPr lang="en-US" dirty="0">
                <a:latin typeface="Lato" panose="020F0502020204030203" pitchFamily="34" charset="0"/>
              </a:rPr>
              <a:t>If your covariance is positive, that means there’s a </a:t>
            </a:r>
            <a:r>
              <a:rPr lang="en-US" b="1" dirty="0">
                <a:latin typeface="Lato" panose="020F0502020204030203" pitchFamily="34" charset="0"/>
              </a:rPr>
              <a:t>positive correlation.</a:t>
            </a:r>
            <a:endParaRPr lang="en-US" dirty="0"/>
          </a:p>
          <a:p>
            <a:r>
              <a:rPr lang="en-US" dirty="0">
                <a:latin typeface="Lato" panose="020F0502020204030203" pitchFamily="34" charset="0"/>
              </a:rPr>
              <a:t>If your covariance is negative, that means there’s a </a:t>
            </a:r>
            <a:r>
              <a:rPr lang="en-US" b="1" dirty="0">
                <a:latin typeface="Lato" panose="020F0502020204030203" pitchFamily="34" charset="0"/>
              </a:rPr>
              <a:t>negative correlation.</a:t>
            </a:r>
            <a:endParaRPr lang="en-US" dirty="0"/>
          </a:p>
          <a:p>
            <a:br>
              <a:rPr lang="en-US" dirty="0"/>
            </a:b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AD98C9-FC19-6AF5-52A3-D39FAAA1BE6D}"/>
                  </a:ext>
                </a:extLst>
              </p:cNvPr>
              <p:cNvSpPr txBox="1"/>
              <p:nvPr/>
            </p:nvSpPr>
            <p:spPr>
              <a:xfrm>
                <a:off x="6919575" y="4141433"/>
                <a:ext cx="4565160"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𝐶𝑜𝑣</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e>
                      </m:d>
                      <m:r>
                        <a:rPr lang="en-US" sz="2400" i="1">
                          <a:latin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f>
                            <m:fPr>
                              <m:ctrlPr>
                                <a:rPr lang="en-US" sz="2400" i="1">
                                  <a:latin typeface="Cambria Math" panose="02040503050406030204" pitchFamily="18" charset="0"/>
                                </a:rPr>
                              </m:ctrlPr>
                            </m:fPr>
                            <m:nu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 − </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r>
                                <a:rPr lang="en-US" sz="2400" i="1">
                                  <a:latin typeface="Cambria Math" panose="02040503050406030204" pitchFamily="18" charset="0"/>
                                </a:rPr>
                                <m:t> − </m:t>
                              </m:r>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num>
                            <m:den>
                              <m:r>
                                <a:rPr lang="en-US" sz="2400" i="1">
                                  <a:latin typeface="Cambria Math" panose="02040503050406030204" pitchFamily="18" charset="0"/>
                                </a:rPr>
                                <m:t>𝑁</m:t>
                              </m:r>
                              <m:r>
                                <a:rPr lang="en-US" sz="2400" i="1">
                                  <a:latin typeface="Cambria Math" panose="02040503050406030204" pitchFamily="18" charset="0"/>
                                </a:rPr>
                                <m:t>−1</m:t>
                              </m:r>
                            </m:den>
                          </m:f>
                        </m:e>
                      </m:nary>
                    </m:oMath>
                  </m:oMathPara>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6" name="TextBox 5">
                <a:extLst>
                  <a:ext uri="{FF2B5EF4-FFF2-40B4-BE49-F238E27FC236}">
                    <a16:creationId xmlns:a16="http://schemas.microsoft.com/office/drawing/2014/main" id="{AFAD98C9-FC19-6AF5-52A3-D39FAAA1BE6D}"/>
                  </a:ext>
                </a:extLst>
              </p:cNvPr>
              <p:cNvSpPr txBox="1">
                <a:spLocks noRot="1" noChangeAspect="1" noMove="1" noResize="1" noEditPoints="1" noAdjustHandles="1" noChangeArrowheads="1" noChangeShapeType="1" noTextEdit="1"/>
              </p:cNvSpPr>
              <p:nvPr/>
            </p:nvSpPr>
            <p:spPr>
              <a:xfrm>
                <a:off x="6919575" y="4141433"/>
                <a:ext cx="4565160" cy="89434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962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10246923" cy="707886"/>
          </a:xfrm>
          <a:prstGeom prst="rect">
            <a:avLst/>
          </a:prstGeom>
          <a:noFill/>
        </p:spPr>
        <p:txBody>
          <a:bodyPr wrap="square" rtlCol="0">
            <a:spAutoFit/>
          </a:bodyPr>
          <a:lstStyle/>
          <a:p>
            <a:r>
              <a:rPr lang="en-US" sz="4000" b="1" dirty="0">
                <a:solidFill>
                  <a:srgbClr val="002060"/>
                </a:solidFill>
                <a:latin typeface="Helvetica Neue"/>
              </a:rPr>
              <a:t>Covariance Matrix Calculation</a:t>
            </a:r>
          </a:p>
        </p:txBody>
      </p:sp>
      <p:pic>
        <p:nvPicPr>
          <p:cNvPr id="2" name="Picture 2" descr="Image">
            <a:extLst>
              <a:ext uri="{FF2B5EF4-FFF2-40B4-BE49-F238E27FC236}">
                <a16:creationId xmlns:a16="http://schemas.microsoft.com/office/drawing/2014/main" id="{AF72BA46-E604-FBF6-6037-7A9A9C112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100" y="2980300"/>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37F3E4-9757-D5EF-C1B9-1316F171D32C}"/>
              </a:ext>
            </a:extLst>
          </p:cNvPr>
          <p:cNvSpPr txBox="1"/>
          <p:nvPr/>
        </p:nvSpPr>
        <p:spPr>
          <a:xfrm>
            <a:off x="6997862" y="1949615"/>
            <a:ext cx="3483329" cy="646331"/>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What should our new features look like?</a:t>
            </a:r>
            <a:endParaRPr lang="en-US" dirty="0"/>
          </a:p>
        </p:txBody>
      </p:sp>
      <p:sp>
        <p:nvSpPr>
          <p:cNvPr id="3" name="TextBox 2">
            <a:extLst>
              <a:ext uri="{FF2B5EF4-FFF2-40B4-BE49-F238E27FC236}">
                <a16:creationId xmlns:a16="http://schemas.microsoft.com/office/drawing/2014/main" id="{1D96E4E9-A764-2325-B1A7-4DECE0592CDA}"/>
              </a:ext>
            </a:extLst>
          </p:cNvPr>
          <p:cNvSpPr txBox="1"/>
          <p:nvPr/>
        </p:nvSpPr>
        <p:spPr>
          <a:xfrm>
            <a:off x="581953" y="2836424"/>
            <a:ext cx="9224387" cy="1508105"/>
          </a:xfrm>
          <a:prstGeom prst="rect">
            <a:avLst/>
          </a:prstGeom>
          <a:noFill/>
        </p:spPr>
        <p:txBody>
          <a:bodyPr wrap="square">
            <a:spAutoFit/>
          </a:bodyPr>
          <a:lstStyle/>
          <a:p>
            <a:pPr>
              <a:spcAft>
                <a:spcPts val="1200"/>
              </a:spcAft>
            </a:pPr>
            <a:r>
              <a:rPr lang="en-US" dirty="0">
                <a:latin typeface="Lato" panose="020F0502020204030203" pitchFamily="34" charset="0"/>
              </a:rPr>
              <a:t>Make new features with high variance.</a:t>
            </a:r>
          </a:p>
          <a:p>
            <a:pPr>
              <a:spcAft>
                <a:spcPts val="1200"/>
              </a:spcAft>
            </a:pPr>
            <a:r>
              <a:rPr lang="en-US" dirty="0">
                <a:latin typeface="Lato" panose="020F0502020204030203" pitchFamily="34" charset="0"/>
              </a:rPr>
              <a:t>Pick new features with low correlation to other features</a:t>
            </a:r>
            <a:r>
              <a:rPr lang="en-US" dirty="0">
                <a:solidFill>
                  <a:srgbClr val="595959"/>
                </a:solidFill>
                <a:latin typeface="Lato" panose="020F0502020204030203" pitchFamily="34" charset="0"/>
              </a:rPr>
              <a:t>.</a:t>
            </a:r>
            <a:endParaRPr lang="en-US" dirty="0"/>
          </a:p>
          <a:p>
            <a:br>
              <a:rPr lang="en-US" dirty="0"/>
            </a:br>
            <a:endParaRPr lang="en-US" dirty="0"/>
          </a:p>
        </p:txBody>
      </p:sp>
      <p:sp>
        <p:nvSpPr>
          <p:cNvPr id="6" name="TextBox 5">
            <a:extLst>
              <a:ext uri="{FF2B5EF4-FFF2-40B4-BE49-F238E27FC236}">
                <a16:creationId xmlns:a16="http://schemas.microsoft.com/office/drawing/2014/main" id="{D487B0F3-2A0F-1DDE-EFD9-83F75BBE5340}"/>
              </a:ext>
            </a:extLst>
          </p:cNvPr>
          <p:cNvSpPr txBox="1"/>
          <p:nvPr/>
        </p:nvSpPr>
        <p:spPr>
          <a:xfrm>
            <a:off x="581953" y="2029652"/>
            <a:ext cx="10246923" cy="461665"/>
          </a:xfrm>
          <a:prstGeom prst="rect">
            <a:avLst/>
          </a:prstGeom>
          <a:noFill/>
        </p:spPr>
        <p:txBody>
          <a:bodyPr wrap="square" rtlCol="0">
            <a:spAutoFit/>
          </a:bodyPr>
          <a:lstStyle/>
          <a:p>
            <a:r>
              <a:rPr lang="en-US" sz="2400" b="1" dirty="0">
                <a:solidFill>
                  <a:srgbClr val="002060"/>
                </a:solidFill>
                <a:latin typeface="Helvetica Neue"/>
              </a:rPr>
              <a:t>Review: Lecture 7; feature engineering</a:t>
            </a:r>
          </a:p>
        </p:txBody>
      </p:sp>
    </p:spTree>
    <p:extLst>
      <p:ext uri="{BB962C8B-B14F-4D97-AF65-F5344CB8AC3E}">
        <p14:creationId xmlns:p14="http://schemas.microsoft.com/office/powerpoint/2010/main" val="4023123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body" idx="1"/>
          </p:nvPr>
        </p:nvSpPr>
        <p:spPr>
          <a:xfrm>
            <a:off x="963088" y="2906717"/>
            <a:ext cx="10363201"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pPr>
            <a:endParaRPr/>
          </a:p>
        </p:txBody>
      </p:sp>
      <p:pic>
        <p:nvPicPr>
          <p:cNvPr id="124" name="Google Shape;124;p6" descr="Picture 3"/>
          <p:cNvPicPr preferRelativeResize="0"/>
          <p:nvPr/>
        </p:nvPicPr>
        <p:blipFill rotWithShape="1">
          <a:blip r:embed="rId3">
            <a:alphaModFix/>
          </a:blip>
          <a:srcRect/>
          <a:stretch/>
        </p:blipFill>
        <p:spPr>
          <a:xfrm>
            <a:off x="342567" y="105134"/>
            <a:ext cx="11506875" cy="6241878"/>
          </a:xfrm>
          <a:prstGeom prst="rect">
            <a:avLst/>
          </a:prstGeom>
          <a:noFill/>
          <a:ln>
            <a:noFill/>
          </a:ln>
        </p:spPr>
      </p:pic>
      <p:sp>
        <p:nvSpPr>
          <p:cNvPr id="125" name="Google Shape;125;p6"/>
          <p:cNvSpPr txBox="1"/>
          <p:nvPr/>
        </p:nvSpPr>
        <p:spPr>
          <a:xfrm>
            <a:off x="3272119" y="6347012"/>
            <a:ext cx="3626132"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dirty="0">
                <a:solidFill>
                  <a:srgbClr val="000000"/>
                </a:solidFill>
                <a:latin typeface="Calibri"/>
                <a:ea typeface="Calibri"/>
                <a:cs typeface="Calibri"/>
                <a:sym typeface="Calibri"/>
              </a:rPr>
              <a:t>Credit: Andrew Ng, </a:t>
            </a:r>
            <a:r>
              <a:rPr lang="en-US"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 Learning </a:t>
            </a:r>
            <a:endParaRPr sz="900"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C1E4A-1FA5-EA4E-B0A2-F67576C5F812}"/>
              </a:ext>
            </a:extLst>
          </p:cNvPr>
          <p:cNvSpPr txBox="1"/>
          <p:nvPr/>
        </p:nvSpPr>
        <p:spPr>
          <a:xfrm>
            <a:off x="755378" y="695740"/>
            <a:ext cx="10246923" cy="707886"/>
          </a:xfrm>
          <a:prstGeom prst="rect">
            <a:avLst/>
          </a:prstGeom>
          <a:noFill/>
        </p:spPr>
        <p:txBody>
          <a:bodyPr wrap="square" rtlCol="0">
            <a:spAutoFit/>
          </a:bodyPr>
          <a:lstStyle/>
          <a:p>
            <a:r>
              <a:rPr lang="en-US" sz="4000" b="1" dirty="0">
                <a:solidFill>
                  <a:srgbClr val="002060"/>
                </a:solidFill>
                <a:latin typeface="Helvetica Neue"/>
              </a:rPr>
              <a:t>Covariance Matrix Calculation</a:t>
            </a:r>
          </a:p>
        </p:txBody>
      </p:sp>
      <p:pic>
        <p:nvPicPr>
          <p:cNvPr id="8" name="Picture 7">
            <a:extLst>
              <a:ext uri="{FF2B5EF4-FFF2-40B4-BE49-F238E27FC236}">
                <a16:creationId xmlns:a16="http://schemas.microsoft.com/office/drawing/2014/main" id="{6DF810D2-071E-7461-0B47-E2EC3F044D57}"/>
              </a:ext>
            </a:extLst>
          </p:cNvPr>
          <p:cNvPicPr>
            <a:picLocks noChangeAspect="1"/>
          </p:cNvPicPr>
          <p:nvPr/>
        </p:nvPicPr>
        <p:blipFill>
          <a:blip r:embed="rId3"/>
          <a:stretch>
            <a:fillRect/>
          </a:stretch>
        </p:blipFill>
        <p:spPr>
          <a:xfrm>
            <a:off x="1778924" y="3910785"/>
            <a:ext cx="4099915" cy="10745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0324AF-C2DB-1805-60BF-D5B4A0101FB0}"/>
                  </a:ext>
                </a:extLst>
              </p:cNvPr>
              <p:cNvSpPr txBox="1"/>
              <p:nvPr/>
            </p:nvSpPr>
            <p:spPr>
              <a:xfrm>
                <a:off x="7182465" y="4112660"/>
                <a:ext cx="3433056" cy="670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𝐶𝑜𝑣</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 − </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 − </m:t>
                              </m:r>
                              <m:acc>
                                <m:accPr>
                                  <m:chr m:val="̅"/>
                                  <m:ctrlPr>
                                    <a:rPr lang="en-US" i="1">
                                      <a:latin typeface="Cambria Math" panose="02040503050406030204" pitchFamily="18" charset="0"/>
                                    </a:rPr>
                                  </m:ctrlPr>
                                </m:accPr>
                                <m:e>
                                  <m:r>
                                    <a:rPr lang="en-US" i="1">
                                      <a:latin typeface="Cambria Math" panose="02040503050406030204" pitchFamily="18" charset="0"/>
                                    </a:rPr>
                                    <m:t>𝑦</m:t>
                                  </m:r>
                                </m:e>
                              </m:acc>
                              <m:r>
                                <a:rPr lang="en-US" i="1">
                                  <a:latin typeface="Cambria Math" panose="02040503050406030204" pitchFamily="18" charset="0"/>
                                </a:rPr>
                                <m:t>)</m:t>
                              </m:r>
                            </m:num>
                            <m:den>
                              <m:r>
                                <a:rPr lang="en-US" i="1">
                                  <a:latin typeface="Cambria Math" panose="02040503050406030204" pitchFamily="18" charset="0"/>
                                </a:rPr>
                                <m:t>𝑁</m:t>
                              </m:r>
                              <m:r>
                                <a:rPr lang="en-US" i="1">
                                  <a:latin typeface="Cambria Math" panose="02040503050406030204" pitchFamily="18" charset="0"/>
                                </a:rPr>
                                <m:t>−1</m:t>
                              </m:r>
                            </m:den>
                          </m:f>
                        </m:e>
                      </m:nary>
                    </m:oMath>
                  </m:oMathPara>
                </a14:m>
                <a:endParaRPr lang="en-US" dirty="0"/>
              </a:p>
            </p:txBody>
          </p:sp>
        </mc:Choice>
        <mc:Fallback xmlns="">
          <p:sp>
            <p:nvSpPr>
              <p:cNvPr id="9" name="TextBox 8">
                <a:extLst>
                  <a:ext uri="{FF2B5EF4-FFF2-40B4-BE49-F238E27FC236}">
                    <a16:creationId xmlns:a16="http://schemas.microsoft.com/office/drawing/2014/main" id="{390324AF-C2DB-1805-60BF-D5B4A0101FB0}"/>
                  </a:ext>
                </a:extLst>
              </p:cNvPr>
              <p:cNvSpPr txBox="1">
                <a:spLocks noRot="1" noChangeAspect="1" noMove="1" noResize="1" noEditPoints="1" noAdjustHandles="1" noChangeArrowheads="1" noChangeShapeType="1" noTextEdit="1"/>
              </p:cNvSpPr>
              <p:nvPr/>
            </p:nvSpPr>
            <p:spPr>
              <a:xfrm>
                <a:off x="7182465" y="4112660"/>
                <a:ext cx="3433056" cy="670761"/>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2D813F5-8DA9-B99D-BEAC-3ABBF4F8924D}"/>
              </a:ext>
            </a:extLst>
          </p:cNvPr>
          <p:cNvSpPr txBox="1"/>
          <p:nvPr/>
        </p:nvSpPr>
        <p:spPr>
          <a:xfrm>
            <a:off x="1358697" y="2279565"/>
            <a:ext cx="9224387" cy="1631216"/>
          </a:xfrm>
          <a:prstGeom prst="rect">
            <a:avLst/>
          </a:prstGeom>
          <a:noFill/>
        </p:spPr>
        <p:txBody>
          <a:bodyPr wrap="square">
            <a:spAutoFit/>
          </a:bodyPr>
          <a:lstStyle/>
          <a:p>
            <a:pPr>
              <a:spcAft>
                <a:spcPts val="1200"/>
              </a:spcAft>
            </a:pPr>
            <a:r>
              <a:rPr lang="en-US" dirty="0">
                <a:latin typeface="Lato" panose="020F0502020204030203" pitchFamily="34" charset="0"/>
              </a:rPr>
              <a:t>Can measure this correlation using </a:t>
            </a:r>
            <a:r>
              <a:rPr lang="en-US" b="1" dirty="0">
                <a:latin typeface="Lato" panose="020F0502020204030203" pitchFamily="34" charset="0"/>
              </a:rPr>
              <a:t>covariance.</a:t>
            </a:r>
            <a:r>
              <a:rPr lang="en-US" dirty="0">
                <a:latin typeface="Lato" panose="020F0502020204030203" pitchFamily="34" charset="0"/>
              </a:rPr>
              <a:t> If covariance is </a:t>
            </a:r>
            <a:r>
              <a:rPr lang="en-US" b="1" dirty="0">
                <a:latin typeface="Lato" panose="020F0502020204030203" pitchFamily="34" charset="0"/>
              </a:rPr>
              <a:t>positive, </a:t>
            </a:r>
            <a:r>
              <a:rPr lang="en-US" dirty="0">
                <a:latin typeface="Lato" panose="020F0502020204030203" pitchFamily="34" charset="0"/>
              </a:rPr>
              <a:t>then features are correlated in the sense they both increase together. If covariance is </a:t>
            </a:r>
            <a:r>
              <a:rPr lang="en-US" b="1" dirty="0">
                <a:latin typeface="Lato" panose="020F0502020204030203" pitchFamily="34" charset="0"/>
              </a:rPr>
              <a:t>negative,</a:t>
            </a:r>
            <a:r>
              <a:rPr lang="en-US" dirty="0">
                <a:latin typeface="Lato" panose="020F0502020204030203" pitchFamily="34" charset="0"/>
              </a:rPr>
              <a:t> then features are inversely correlated.</a:t>
            </a:r>
            <a:endParaRPr lang="en-US" b="1" dirty="0"/>
          </a:p>
          <a:p>
            <a:br>
              <a:rPr lang="en-US" dirty="0"/>
            </a:br>
            <a:endParaRPr lang="en-US" dirty="0"/>
          </a:p>
        </p:txBody>
      </p:sp>
    </p:spTree>
    <p:extLst>
      <p:ext uri="{BB962C8B-B14F-4D97-AF65-F5344CB8AC3E}">
        <p14:creationId xmlns:p14="http://schemas.microsoft.com/office/powerpoint/2010/main" val="2856391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sp>
        <p:nvSpPr>
          <p:cNvPr id="4" name="TextBox 3">
            <a:extLst>
              <a:ext uri="{FF2B5EF4-FFF2-40B4-BE49-F238E27FC236}">
                <a16:creationId xmlns:a16="http://schemas.microsoft.com/office/drawing/2014/main" id="{056C1E4A-1FA5-EA4E-B0A2-F67576C5F812}"/>
              </a:ext>
            </a:extLst>
          </p:cNvPr>
          <p:cNvSpPr txBox="1"/>
          <p:nvPr/>
        </p:nvSpPr>
        <p:spPr>
          <a:xfrm>
            <a:off x="2216430" y="1868559"/>
            <a:ext cx="5496339" cy="369332"/>
          </a:xfrm>
          <a:prstGeom prst="rect">
            <a:avLst/>
          </a:prstGeom>
          <a:noFill/>
        </p:spPr>
        <p:txBody>
          <a:bodyPr wrap="square" rtlCol="0">
            <a:spAutoFit/>
          </a:bodyPr>
          <a:lstStyle/>
          <a:p>
            <a:r>
              <a:rPr lang="en-US" dirty="0">
                <a:latin typeface="Helvetica Neue"/>
              </a:rPr>
              <a:t>Standardization</a:t>
            </a:r>
          </a:p>
        </p:txBody>
      </p:sp>
      <p:sp>
        <p:nvSpPr>
          <p:cNvPr id="5" name="TextBox 4">
            <a:extLst>
              <a:ext uri="{FF2B5EF4-FFF2-40B4-BE49-F238E27FC236}">
                <a16:creationId xmlns:a16="http://schemas.microsoft.com/office/drawing/2014/main" id="{3AAE61F1-F836-C49A-897E-0C72B157A291}"/>
              </a:ext>
            </a:extLst>
          </p:cNvPr>
          <p:cNvSpPr txBox="1"/>
          <p:nvPr/>
        </p:nvSpPr>
        <p:spPr>
          <a:xfrm>
            <a:off x="2216430" y="2390291"/>
            <a:ext cx="5496339" cy="369332"/>
          </a:xfrm>
          <a:prstGeom prst="rect">
            <a:avLst/>
          </a:prstGeom>
          <a:noFill/>
        </p:spPr>
        <p:txBody>
          <a:bodyPr wrap="square" rtlCol="0">
            <a:spAutoFit/>
          </a:bodyPr>
          <a:lstStyle/>
          <a:p>
            <a:r>
              <a:rPr lang="en-US" dirty="0">
                <a:latin typeface="Helvetica Neue"/>
              </a:rPr>
              <a:t>Covariance Matrix Calculation</a:t>
            </a:r>
          </a:p>
        </p:txBody>
      </p:sp>
      <p:sp>
        <p:nvSpPr>
          <p:cNvPr id="6" name="TextBox 5">
            <a:extLst>
              <a:ext uri="{FF2B5EF4-FFF2-40B4-BE49-F238E27FC236}">
                <a16:creationId xmlns:a16="http://schemas.microsoft.com/office/drawing/2014/main" id="{48265400-A1F8-48C7-C423-48C0DE565E5A}"/>
              </a:ext>
            </a:extLst>
          </p:cNvPr>
          <p:cNvSpPr txBox="1"/>
          <p:nvPr/>
        </p:nvSpPr>
        <p:spPr>
          <a:xfrm>
            <a:off x="2216429" y="2933486"/>
            <a:ext cx="5496339" cy="369332"/>
          </a:xfrm>
          <a:prstGeom prst="rect">
            <a:avLst/>
          </a:prstGeom>
          <a:noFill/>
        </p:spPr>
        <p:txBody>
          <a:bodyPr wrap="square" rtlCol="0">
            <a:spAutoFit/>
          </a:bodyPr>
          <a:lstStyle/>
          <a:p>
            <a:r>
              <a:rPr lang="en-US" dirty="0">
                <a:latin typeface="Helvetica Neue"/>
              </a:rPr>
              <a:t>Eigenvector Calculation</a:t>
            </a:r>
          </a:p>
        </p:txBody>
      </p:sp>
      <p:sp>
        <p:nvSpPr>
          <p:cNvPr id="7" name="TextBox 6">
            <a:extLst>
              <a:ext uri="{FF2B5EF4-FFF2-40B4-BE49-F238E27FC236}">
                <a16:creationId xmlns:a16="http://schemas.microsoft.com/office/drawing/2014/main" id="{4A0A5875-5285-6C9C-313E-1712851A3B39}"/>
              </a:ext>
            </a:extLst>
          </p:cNvPr>
          <p:cNvSpPr txBox="1"/>
          <p:nvPr/>
        </p:nvSpPr>
        <p:spPr>
          <a:xfrm>
            <a:off x="2216429" y="3476679"/>
            <a:ext cx="5496339" cy="369332"/>
          </a:xfrm>
          <a:prstGeom prst="rect">
            <a:avLst/>
          </a:prstGeom>
          <a:noFill/>
        </p:spPr>
        <p:txBody>
          <a:bodyPr wrap="square" rtlCol="0">
            <a:spAutoFit/>
          </a:bodyPr>
          <a:lstStyle/>
          <a:p>
            <a:r>
              <a:rPr lang="en-US" dirty="0">
                <a:latin typeface="Helvetica Neue"/>
              </a:rPr>
              <a:t>Form Principal Components and Build Graph</a:t>
            </a:r>
          </a:p>
        </p:txBody>
      </p:sp>
    </p:spTree>
    <p:extLst>
      <p:ext uri="{BB962C8B-B14F-4D97-AF65-F5344CB8AC3E}">
        <p14:creationId xmlns:p14="http://schemas.microsoft.com/office/powerpoint/2010/main" val="291977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1209486" y="1888054"/>
            <a:ext cx="9224387" cy="2369880"/>
          </a:xfrm>
          <a:prstGeom prst="rect">
            <a:avLst/>
          </a:prstGeom>
          <a:noFill/>
        </p:spPr>
        <p:txBody>
          <a:bodyPr wrap="square">
            <a:spAutoFit/>
          </a:bodyPr>
          <a:lstStyle/>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We can think of matrices as </a:t>
            </a:r>
            <a:r>
              <a:rPr lang="en-US" b="1" dirty="0">
                <a:latin typeface="Lato" panose="020F0502020204030203" pitchFamily="34" charset="0"/>
                <a:ea typeface="Lato" panose="020F0502020204030203" pitchFamily="34" charset="0"/>
                <a:cs typeface="Lato" panose="020F0502020204030203" pitchFamily="34" charset="0"/>
              </a:rPr>
              <a:t>transformations</a:t>
            </a:r>
            <a:r>
              <a:rPr lang="en-US" dirty="0">
                <a:latin typeface="Lato" panose="020F0502020204030203" pitchFamily="34" charset="0"/>
                <a:ea typeface="Lato" panose="020F0502020204030203" pitchFamily="34" charset="0"/>
                <a:cs typeface="Lato" panose="020F0502020204030203" pitchFamily="34" charset="0"/>
              </a:rPr>
              <a:t> of vectors.</a:t>
            </a:r>
          </a:p>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When you multiply a matrix with a vector; two things happen:</a:t>
            </a:r>
          </a:p>
          <a:p>
            <a:pPr marL="342900" indent="-342900">
              <a:spcAft>
                <a:spcPts val="1200"/>
              </a:spcAft>
              <a:buAutoNum type="arabicPeriod"/>
            </a:pPr>
            <a:r>
              <a:rPr lang="en-US" dirty="0">
                <a:latin typeface="Lato" panose="020F0502020204030203" pitchFamily="34" charset="0"/>
                <a:ea typeface="Lato" panose="020F0502020204030203" pitchFamily="34" charset="0"/>
                <a:cs typeface="Lato" panose="020F0502020204030203" pitchFamily="34" charset="0"/>
              </a:rPr>
              <a:t>It </a:t>
            </a:r>
            <a:r>
              <a:rPr lang="en-US" b="1" dirty="0">
                <a:latin typeface="Lato" panose="020F0502020204030203" pitchFamily="34" charset="0"/>
                <a:ea typeface="Lato" panose="020F0502020204030203" pitchFamily="34" charset="0"/>
                <a:cs typeface="Lato" panose="020F0502020204030203" pitchFamily="34" charset="0"/>
              </a:rPr>
              <a:t>scales</a:t>
            </a:r>
            <a:r>
              <a:rPr lang="en-US" dirty="0">
                <a:latin typeface="Lato" panose="020F0502020204030203" pitchFamily="34" charset="0"/>
                <a:ea typeface="Lato" panose="020F0502020204030203" pitchFamily="34" charset="0"/>
                <a:cs typeface="Lato" panose="020F0502020204030203" pitchFamily="34" charset="0"/>
              </a:rPr>
              <a:t> the vector.</a:t>
            </a:r>
          </a:p>
          <a:p>
            <a:pPr marL="342900" indent="-342900">
              <a:spcAft>
                <a:spcPts val="1200"/>
              </a:spcAft>
              <a:buAutoNum type="arabicPeriod"/>
            </a:pPr>
            <a:r>
              <a:rPr lang="en-US" dirty="0">
                <a:latin typeface="Lato" panose="020F0502020204030203" pitchFamily="34" charset="0"/>
                <a:ea typeface="Lato" panose="020F0502020204030203" pitchFamily="34" charset="0"/>
                <a:cs typeface="Lato" panose="020F0502020204030203" pitchFamily="34" charset="0"/>
              </a:rPr>
              <a:t>It </a:t>
            </a:r>
            <a:r>
              <a:rPr lang="en-US" b="1" dirty="0">
                <a:latin typeface="Lato" panose="020F0502020204030203" pitchFamily="34" charset="0"/>
                <a:ea typeface="Lato" panose="020F0502020204030203" pitchFamily="34" charset="0"/>
                <a:cs typeface="Lato" panose="020F0502020204030203" pitchFamily="34" charset="0"/>
              </a:rPr>
              <a:t>rotates </a:t>
            </a:r>
            <a:r>
              <a:rPr lang="en-US" dirty="0">
                <a:latin typeface="Lato" panose="020F0502020204030203" pitchFamily="34" charset="0"/>
                <a:ea typeface="Lato" panose="020F0502020204030203" pitchFamily="34" charset="0"/>
                <a:cs typeface="Lato" panose="020F0502020204030203" pitchFamily="34" charset="0"/>
              </a:rPr>
              <a:t>the vector</a:t>
            </a:r>
          </a:p>
          <a:p>
            <a:pPr>
              <a:spcAft>
                <a:spcPts val="1200"/>
              </a:spcAft>
            </a:pPr>
            <a:br>
              <a:rPr lang="en-US" dirty="0"/>
            </a:br>
            <a:endParaRPr lang="en-US" dirty="0"/>
          </a:p>
        </p:txBody>
      </p:sp>
      <p:cxnSp>
        <p:nvCxnSpPr>
          <p:cNvPr id="4" name="Google Shape;597;p20">
            <a:extLst>
              <a:ext uri="{FF2B5EF4-FFF2-40B4-BE49-F238E27FC236}">
                <a16:creationId xmlns:a16="http://schemas.microsoft.com/office/drawing/2014/main" id="{9D68023A-BF5E-7FF1-F17E-3A5B1FB0D520}"/>
              </a:ext>
            </a:extLst>
          </p:cNvPr>
          <p:cNvCxnSpPr>
            <a:cxnSpLocks/>
          </p:cNvCxnSpPr>
          <p:nvPr/>
        </p:nvCxnSpPr>
        <p:spPr>
          <a:xfrm flipV="1">
            <a:off x="8679470" y="23469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6" name="Google Shape;597;p20">
            <a:extLst>
              <a:ext uri="{FF2B5EF4-FFF2-40B4-BE49-F238E27FC236}">
                <a16:creationId xmlns:a16="http://schemas.microsoft.com/office/drawing/2014/main" id="{5CA58EB2-1810-C16A-B30F-9A447F31AFEE}"/>
              </a:ext>
            </a:extLst>
          </p:cNvPr>
          <p:cNvCxnSpPr>
            <a:cxnSpLocks/>
          </p:cNvCxnSpPr>
          <p:nvPr/>
        </p:nvCxnSpPr>
        <p:spPr>
          <a:xfrm>
            <a:off x="8019070" y="51536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15" name="Oval 14">
            <a:extLst>
              <a:ext uri="{FF2B5EF4-FFF2-40B4-BE49-F238E27FC236}">
                <a16:creationId xmlns:a16="http://schemas.microsoft.com/office/drawing/2014/main" id="{A6EB2E1A-0E18-34D6-E3CF-534B7D23349F}"/>
              </a:ext>
            </a:extLst>
          </p:cNvPr>
          <p:cNvSpPr/>
          <p:nvPr/>
        </p:nvSpPr>
        <p:spPr>
          <a:xfrm>
            <a:off x="9201346" y="4261251"/>
            <a:ext cx="236884" cy="247331"/>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82453684-03DF-BDB7-9286-1C34D67F7F83}"/>
              </a:ext>
            </a:extLst>
          </p:cNvPr>
          <p:cNvCxnSpPr>
            <a:cxnSpLocks/>
            <a:endCxn id="15" idx="3"/>
          </p:cNvCxnSpPr>
          <p:nvPr/>
        </p:nvCxnSpPr>
        <p:spPr>
          <a:xfrm flipV="1">
            <a:off x="8661981" y="4472361"/>
            <a:ext cx="574056" cy="68132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DD76136-ADC9-F122-CE57-FD15C923E454}"/>
              </a:ext>
            </a:extLst>
          </p:cNvPr>
          <p:cNvSpPr txBox="1"/>
          <p:nvPr/>
        </p:nvSpPr>
        <p:spPr>
          <a:xfrm>
            <a:off x="9438230" y="4157767"/>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(1,2)</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9FB107D-6FB6-FF4C-3671-C3D8637CC12B}"/>
                  </a:ext>
                </a:extLst>
              </p:cNvPr>
              <p:cNvSpPr txBox="1"/>
              <p:nvPr/>
            </p:nvSpPr>
            <p:spPr>
              <a:xfrm>
                <a:off x="2779921" y="4672434"/>
                <a:ext cx="2289916" cy="6233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r>
                                  <a:rPr lang="en-US" sz="2400" i="0" dirty="0">
                                    <a:solidFill>
                                      <a:schemeClr val="accent6">
                                        <a:lumMod val="50000"/>
                                      </a:schemeClr>
                                    </a:solidFill>
                                    <a:latin typeface="Cambria Math" panose="02040503050406030204" pitchFamily="18" charset="0"/>
                                  </a:rPr>
                                  <m:t>1</m:t>
                                </m:r>
                              </m:e>
                            </m:mr>
                            <m:mr>
                              <m:e>
                                <m:r>
                                  <a:rPr lang="en-US" sz="2400" i="0" dirty="0">
                                    <a:solidFill>
                                      <a:schemeClr val="accent6">
                                        <a:lumMod val="50000"/>
                                      </a:schemeClr>
                                    </a:solidFill>
                                    <a:latin typeface="Cambria Math" panose="02040503050406030204" pitchFamily="18" charset="0"/>
                                  </a:rPr>
                                  <m:t>2</m:t>
                                </m:r>
                              </m:e>
                            </m:mr>
                          </m:m>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5</m:t>
                              </m:r>
                            </m:e>
                            <m:e>
                              <m:r>
                                <a:rPr lang="en-US" sz="2400" b="0" i="1" dirty="0" smtClean="0">
                                  <a:solidFill>
                                    <a:schemeClr val="accent6">
                                      <a:lumMod val="50000"/>
                                    </a:schemeClr>
                                  </a:solidFill>
                                  <a:latin typeface="Cambria Math" panose="02040503050406030204" pitchFamily="18" charset="0"/>
                                </a:rPr>
                                <m:t>4</m:t>
                              </m:r>
                            </m:e>
                          </m:eqArr>
                        </m:e>
                      </m:d>
                    </m:oMath>
                  </m:oMathPara>
                </a14:m>
                <a:endParaRPr lang="en-US" dirty="0"/>
              </a:p>
            </p:txBody>
          </p:sp>
        </mc:Choice>
        <mc:Fallback xmlns="">
          <p:sp>
            <p:nvSpPr>
              <p:cNvPr id="25" name="TextBox 24">
                <a:extLst>
                  <a:ext uri="{FF2B5EF4-FFF2-40B4-BE49-F238E27FC236}">
                    <a16:creationId xmlns:a16="http://schemas.microsoft.com/office/drawing/2014/main" id="{D9FB107D-6FB6-FF4C-3671-C3D8637CC12B}"/>
                  </a:ext>
                </a:extLst>
              </p:cNvPr>
              <p:cNvSpPr txBox="1">
                <a:spLocks noRot="1" noChangeAspect="1" noMove="1" noResize="1" noEditPoints="1" noAdjustHandles="1" noChangeArrowheads="1" noChangeShapeType="1" noTextEdit="1"/>
              </p:cNvSpPr>
              <p:nvPr/>
            </p:nvSpPr>
            <p:spPr>
              <a:xfrm>
                <a:off x="2779921" y="4672434"/>
                <a:ext cx="2289916" cy="62331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43060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1209486" y="1888054"/>
            <a:ext cx="9224387" cy="2369880"/>
          </a:xfrm>
          <a:prstGeom prst="rect">
            <a:avLst/>
          </a:prstGeom>
          <a:noFill/>
        </p:spPr>
        <p:txBody>
          <a:bodyPr wrap="square">
            <a:spAutoFit/>
          </a:bodyPr>
          <a:lstStyle/>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We can think of matrices as </a:t>
            </a:r>
            <a:r>
              <a:rPr lang="en-US" b="1" dirty="0">
                <a:latin typeface="Lato" panose="020F0502020204030203" pitchFamily="34" charset="0"/>
                <a:ea typeface="Lato" panose="020F0502020204030203" pitchFamily="34" charset="0"/>
                <a:cs typeface="Lato" panose="020F0502020204030203" pitchFamily="34" charset="0"/>
              </a:rPr>
              <a:t>transformations</a:t>
            </a:r>
            <a:r>
              <a:rPr lang="en-US" dirty="0">
                <a:latin typeface="Lato" panose="020F0502020204030203" pitchFamily="34" charset="0"/>
                <a:ea typeface="Lato" panose="020F0502020204030203" pitchFamily="34" charset="0"/>
                <a:cs typeface="Lato" panose="020F0502020204030203" pitchFamily="34" charset="0"/>
              </a:rPr>
              <a:t> of vectors.</a:t>
            </a:r>
          </a:p>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When you multiply a matrix with a vector; two things happen:</a:t>
            </a:r>
          </a:p>
          <a:p>
            <a:pPr marL="342900" indent="-342900">
              <a:spcAft>
                <a:spcPts val="1200"/>
              </a:spcAft>
              <a:buAutoNum type="arabicPeriod"/>
            </a:pPr>
            <a:r>
              <a:rPr lang="en-US" dirty="0">
                <a:latin typeface="Lato" panose="020F0502020204030203" pitchFamily="34" charset="0"/>
                <a:ea typeface="Lato" panose="020F0502020204030203" pitchFamily="34" charset="0"/>
                <a:cs typeface="Lato" panose="020F0502020204030203" pitchFamily="34" charset="0"/>
              </a:rPr>
              <a:t>It </a:t>
            </a:r>
            <a:r>
              <a:rPr lang="en-US" b="1" dirty="0">
                <a:latin typeface="Lato" panose="020F0502020204030203" pitchFamily="34" charset="0"/>
                <a:ea typeface="Lato" panose="020F0502020204030203" pitchFamily="34" charset="0"/>
                <a:cs typeface="Lato" panose="020F0502020204030203" pitchFamily="34" charset="0"/>
              </a:rPr>
              <a:t>scales</a:t>
            </a:r>
            <a:r>
              <a:rPr lang="en-US" dirty="0">
                <a:latin typeface="Lato" panose="020F0502020204030203" pitchFamily="34" charset="0"/>
                <a:ea typeface="Lato" panose="020F0502020204030203" pitchFamily="34" charset="0"/>
                <a:cs typeface="Lato" panose="020F0502020204030203" pitchFamily="34" charset="0"/>
              </a:rPr>
              <a:t> the vector.</a:t>
            </a:r>
          </a:p>
          <a:p>
            <a:pPr marL="342900" indent="-342900">
              <a:spcAft>
                <a:spcPts val="1200"/>
              </a:spcAft>
              <a:buAutoNum type="arabicPeriod"/>
            </a:pPr>
            <a:r>
              <a:rPr lang="en-US" dirty="0">
                <a:latin typeface="Lato" panose="020F0502020204030203" pitchFamily="34" charset="0"/>
                <a:ea typeface="Lato" panose="020F0502020204030203" pitchFamily="34" charset="0"/>
                <a:cs typeface="Lato" panose="020F0502020204030203" pitchFamily="34" charset="0"/>
              </a:rPr>
              <a:t>It </a:t>
            </a:r>
            <a:r>
              <a:rPr lang="en-US" b="1" dirty="0">
                <a:latin typeface="Lato" panose="020F0502020204030203" pitchFamily="34" charset="0"/>
                <a:ea typeface="Lato" panose="020F0502020204030203" pitchFamily="34" charset="0"/>
                <a:cs typeface="Lato" panose="020F0502020204030203" pitchFamily="34" charset="0"/>
              </a:rPr>
              <a:t>rotates </a:t>
            </a:r>
            <a:r>
              <a:rPr lang="en-US" dirty="0">
                <a:latin typeface="Lato" panose="020F0502020204030203" pitchFamily="34" charset="0"/>
                <a:ea typeface="Lato" panose="020F0502020204030203" pitchFamily="34" charset="0"/>
                <a:cs typeface="Lato" panose="020F0502020204030203" pitchFamily="34" charset="0"/>
              </a:rPr>
              <a:t>the vector</a:t>
            </a:r>
          </a:p>
          <a:p>
            <a:pPr>
              <a:spcAft>
                <a:spcPts val="1200"/>
              </a:spcAft>
            </a:pPr>
            <a:br>
              <a:rPr lang="en-US" dirty="0"/>
            </a:br>
            <a:endParaRPr lang="en-US" dirty="0"/>
          </a:p>
        </p:txBody>
      </p:sp>
      <p:cxnSp>
        <p:nvCxnSpPr>
          <p:cNvPr id="4" name="Google Shape;597;p20">
            <a:extLst>
              <a:ext uri="{FF2B5EF4-FFF2-40B4-BE49-F238E27FC236}">
                <a16:creationId xmlns:a16="http://schemas.microsoft.com/office/drawing/2014/main" id="{9D68023A-BF5E-7FF1-F17E-3A5B1FB0D520}"/>
              </a:ext>
            </a:extLst>
          </p:cNvPr>
          <p:cNvCxnSpPr>
            <a:cxnSpLocks/>
          </p:cNvCxnSpPr>
          <p:nvPr/>
        </p:nvCxnSpPr>
        <p:spPr>
          <a:xfrm flipV="1">
            <a:off x="8679470" y="23469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6" name="Google Shape;597;p20">
            <a:extLst>
              <a:ext uri="{FF2B5EF4-FFF2-40B4-BE49-F238E27FC236}">
                <a16:creationId xmlns:a16="http://schemas.microsoft.com/office/drawing/2014/main" id="{5CA58EB2-1810-C16A-B30F-9A447F31AFEE}"/>
              </a:ext>
            </a:extLst>
          </p:cNvPr>
          <p:cNvCxnSpPr>
            <a:cxnSpLocks/>
          </p:cNvCxnSpPr>
          <p:nvPr/>
        </p:nvCxnSpPr>
        <p:spPr>
          <a:xfrm>
            <a:off x="8019070" y="51536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15" name="Oval 14">
            <a:extLst>
              <a:ext uri="{FF2B5EF4-FFF2-40B4-BE49-F238E27FC236}">
                <a16:creationId xmlns:a16="http://schemas.microsoft.com/office/drawing/2014/main" id="{A6EB2E1A-0E18-34D6-E3CF-534B7D23349F}"/>
              </a:ext>
            </a:extLst>
          </p:cNvPr>
          <p:cNvSpPr/>
          <p:nvPr/>
        </p:nvSpPr>
        <p:spPr>
          <a:xfrm>
            <a:off x="10060750" y="3812567"/>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2453684-03DF-BDB7-9286-1C34D67F7F83}"/>
              </a:ext>
            </a:extLst>
          </p:cNvPr>
          <p:cNvCxnSpPr>
            <a:cxnSpLocks/>
            <a:endCxn id="15" idx="3"/>
          </p:cNvCxnSpPr>
          <p:nvPr/>
        </p:nvCxnSpPr>
        <p:spPr>
          <a:xfrm flipV="1">
            <a:off x="8626233" y="3968665"/>
            <a:ext cx="1461299" cy="118502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DD76136-ADC9-F122-CE57-FD15C923E454}"/>
              </a:ext>
            </a:extLst>
          </p:cNvPr>
          <p:cNvSpPr txBox="1"/>
          <p:nvPr/>
        </p:nvSpPr>
        <p:spPr>
          <a:xfrm>
            <a:off x="10295359" y="3670550"/>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(5,4)</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9C5D0A-9870-69E4-E919-C62A693E31DA}"/>
                  </a:ext>
                </a:extLst>
              </p:cNvPr>
              <p:cNvSpPr txBox="1"/>
              <p:nvPr/>
            </p:nvSpPr>
            <p:spPr>
              <a:xfrm>
                <a:off x="2779921" y="4672434"/>
                <a:ext cx="2289916" cy="6233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r>
                                  <a:rPr lang="en-US" sz="2400" i="0" dirty="0">
                                    <a:solidFill>
                                      <a:schemeClr val="accent6">
                                        <a:lumMod val="50000"/>
                                      </a:schemeClr>
                                    </a:solidFill>
                                    <a:latin typeface="Cambria Math" panose="02040503050406030204" pitchFamily="18" charset="0"/>
                                  </a:rPr>
                                  <m:t>1</m:t>
                                </m:r>
                              </m:e>
                            </m:mr>
                            <m:mr>
                              <m:e>
                                <m:r>
                                  <a:rPr lang="en-US" sz="2400" i="0" dirty="0">
                                    <a:solidFill>
                                      <a:schemeClr val="accent6">
                                        <a:lumMod val="50000"/>
                                      </a:schemeClr>
                                    </a:solidFill>
                                    <a:latin typeface="Cambria Math" panose="02040503050406030204" pitchFamily="18" charset="0"/>
                                  </a:rPr>
                                  <m:t>2</m:t>
                                </m:r>
                              </m:e>
                            </m:mr>
                          </m:m>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5</m:t>
                              </m:r>
                            </m:e>
                            <m:e>
                              <m:r>
                                <a:rPr lang="en-US" sz="2400" b="0" i="1" dirty="0" smtClean="0">
                                  <a:solidFill>
                                    <a:schemeClr val="accent6">
                                      <a:lumMod val="50000"/>
                                    </a:schemeClr>
                                  </a:solidFill>
                                  <a:latin typeface="Cambria Math" panose="02040503050406030204" pitchFamily="18" charset="0"/>
                                </a:rPr>
                                <m:t>4</m:t>
                              </m:r>
                            </m:e>
                          </m:eqArr>
                        </m:e>
                      </m:d>
                    </m:oMath>
                  </m:oMathPara>
                </a14:m>
                <a:endParaRPr lang="en-US" dirty="0"/>
              </a:p>
            </p:txBody>
          </p:sp>
        </mc:Choice>
        <mc:Fallback xmlns="">
          <p:sp>
            <p:nvSpPr>
              <p:cNvPr id="7" name="TextBox 6">
                <a:extLst>
                  <a:ext uri="{FF2B5EF4-FFF2-40B4-BE49-F238E27FC236}">
                    <a16:creationId xmlns:a16="http://schemas.microsoft.com/office/drawing/2014/main" id="{2C9C5D0A-9870-69E4-E919-C62A693E31DA}"/>
                  </a:ext>
                </a:extLst>
              </p:cNvPr>
              <p:cNvSpPr txBox="1">
                <a:spLocks noRot="1" noChangeAspect="1" noMove="1" noResize="1" noEditPoints="1" noAdjustHandles="1" noChangeArrowheads="1" noChangeShapeType="1" noTextEdit="1"/>
              </p:cNvSpPr>
              <p:nvPr/>
            </p:nvSpPr>
            <p:spPr>
              <a:xfrm>
                <a:off x="2779921" y="4672434"/>
                <a:ext cx="2289916" cy="62331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50539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731966" y="1896045"/>
            <a:ext cx="7755979" cy="2062103"/>
          </a:xfrm>
          <a:prstGeom prst="rect">
            <a:avLst/>
          </a:prstGeom>
          <a:noFill/>
        </p:spPr>
        <p:txBody>
          <a:bodyPr wrap="square">
            <a:spAutoFit/>
          </a:bodyPr>
          <a:lstStyle/>
          <a:p>
            <a:pPr>
              <a:spcAft>
                <a:spcPts val="1200"/>
              </a:spcAft>
            </a:pPr>
            <a:r>
              <a:rPr lang="en-US" b="1" dirty="0">
                <a:latin typeface="Lato" panose="020F0502020204030203" pitchFamily="34" charset="0"/>
                <a:ea typeface="Lato" panose="020F0502020204030203" pitchFamily="34" charset="0"/>
                <a:cs typeface="Lato" panose="020F0502020204030203" pitchFamily="34" charset="0"/>
              </a:rPr>
              <a:t>Eigenvectors </a:t>
            </a:r>
            <a:r>
              <a:rPr lang="en-US" dirty="0">
                <a:latin typeface="Lato" panose="020F0502020204030203" pitchFamily="34" charset="0"/>
                <a:ea typeface="Lato" panose="020F0502020204030203" pitchFamily="34" charset="0"/>
                <a:cs typeface="Lato" panose="020F0502020204030203" pitchFamily="34" charset="0"/>
              </a:rPr>
              <a:t>are characteristic vectors specific to a matrix or transformation.</a:t>
            </a:r>
          </a:p>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Graphically speaking, when you multiply a matrix with its specific eigenvectors, the eigenvectors </a:t>
            </a:r>
            <a:r>
              <a:rPr lang="en-US" b="1" dirty="0">
                <a:latin typeface="Lato" panose="020F0502020204030203" pitchFamily="34" charset="0"/>
                <a:ea typeface="Lato" panose="020F0502020204030203" pitchFamily="34" charset="0"/>
                <a:cs typeface="Lato" panose="020F0502020204030203" pitchFamily="34" charset="0"/>
              </a:rPr>
              <a:t>don’t get rotated, only scaled.</a:t>
            </a:r>
          </a:p>
          <a:p>
            <a:pPr>
              <a:spcAft>
                <a:spcPts val="1200"/>
              </a:spcAft>
            </a:pPr>
            <a:br>
              <a:rPr lang="en-US" dirty="0"/>
            </a:br>
            <a:endParaRPr lang="en-US" dirty="0"/>
          </a:p>
        </p:txBody>
      </p:sp>
      <p:cxnSp>
        <p:nvCxnSpPr>
          <p:cNvPr id="4" name="Google Shape;597;p20">
            <a:extLst>
              <a:ext uri="{FF2B5EF4-FFF2-40B4-BE49-F238E27FC236}">
                <a16:creationId xmlns:a16="http://schemas.microsoft.com/office/drawing/2014/main" id="{9D68023A-BF5E-7FF1-F17E-3A5B1FB0D520}"/>
              </a:ext>
            </a:extLst>
          </p:cNvPr>
          <p:cNvCxnSpPr>
            <a:cxnSpLocks/>
          </p:cNvCxnSpPr>
          <p:nvPr/>
        </p:nvCxnSpPr>
        <p:spPr>
          <a:xfrm flipV="1">
            <a:off x="8679470" y="23469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6" name="Google Shape;597;p20">
            <a:extLst>
              <a:ext uri="{FF2B5EF4-FFF2-40B4-BE49-F238E27FC236}">
                <a16:creationId xmlns:a16="http://schemas.microsoft.com/office/drawing/2014/main" id="{5CA58EB2-1810-C16A-B30F-9A447F31AFEE}"/>
              </a:ext>
            </a:extLst>
          </p:cNvPr>
          <p:cNvCxnSpPr>
            <a:cxnSpLocks/>
          </p:cNvCxnSpPr>
          <p:nvPr/>
        </p:nvCxnSpPr>
        <p:spPr>
          <a:xfrm>
            <a:off x="8019070" y="51536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15" name="Oval 14">
            <a:extLst>
              <a:ext uri="{FF2B5EF4-FFF2-40B4-BE49-F238E27FC236}">
                <a16:creationId xmlns:a16="http://schemas.microsoft.com/office/drawing/2014/main" id="{A6EB2E1A-0E18-34D6-E3CF-534B7D23349F}"/>
              </a:ext>
            </a:extLst>
          </p:cNvPr>
          <p:cNvSpPr/>
          <p:nvPr/>
        </p:nvSpPr>
        <p:spPr>
          <a:xfrm>
            <a:off x="9095637" y="4625812"/>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2453684-03DF-BDB7-9286-1C34D67F7F83}"/>
              </a:ext>
            </a:extLst>
          </p:cNvPr>
          <p:cNvCxnSpPr>
            <a:cxnSpLocks/>
          </p:cNvCxnSpPr>
          <p:nvPr/>
        </p:nvCxnSpPr>
        <p:spPr>
          <a:xfrm flipV="1">
            <a:off x="8626233" y="4765040"/>
            <a:ext cx="507607" cy="38864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DD76136-ADC9-F122-CE57-FD15C923E454}"/>
              </a:ext>
            </a:extLst>
          </p:cNvPr>
          <p:cNvSpPr txBox="1"/>
          <p:nvPr/>
        </p:nvSpPr>
        <p:spPr>
          <a:xfrm>
            <a:off x="9314918" y="4405365"/>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(1,1)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9C5D0A-9870-69E4-E919-C62A693E31DA}"/>
                  </a:ext>
                </a:extLst>
              </p:cNvPr>
              <p:cNvSpPr txBox="1"/>
              <p:nvPr/>
            </p:nvSpPr>
            <p:spPr>
              <a:xfrm>
                <a:off x="2779920" y="4672434"/>
                <a:ext cx="3001117" cy="711670"/>
              </a:xfrm>
              <a:prstGeom prst="rect">
                <a:avLst/>
              </a:prstGeom>
              <a:noFill/>
            </p:spPr>
            <p:txBody>
              <a:bodyPr wrap="square" lIns="0" tIns="0" rIns="0" bIns="0" rtlCol="0">
                <a:spAutoFit/>
              </a:bodyPr>
              <a:lstStyle/>
              <a:p>
                <a14:m>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0"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mr>
                              <m:mr>
                                <m:e/>
                              </m:mr>
                            </m:m>
                          </m:e>
                        </m:eqArr>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3</m:t>
                            </m:r>
                          </m:e>
                          <m:e>
                            <m:r>
                              <a:rPr lang="en-US" sz="2400" b="0" i="1" dirty="0" smtClean="0">
                                <a:solidFill>
                                  <a:schemeClr val="accent6">
                                    <a:lumMod val="50000"/>
                                  </a:schemeClr>
                                </a:solidFill>
                                <a:latin typeface="Cambria Math" panose="02040503050406030204" pitchFamily="18" charset="0"/>
                              </a:rPr>
                              <m:t>3</m:t>
                            </m:r>
                          </m:e>
                        </m:eqArr>
                      </m:e>
                    </m:d>
                  </m:oMath>
                </a14:m>
                <a:r>
                  <a:rPr lang="en-US" sz="24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 = </a:t>
                </a:r>
                <a14:m>
                  <m:oMath xmlns:m="http://schemas.openxmlformats.org/officeDocument/2006/math">
                    <m:r>
                      <a:rPr lang="en-US" sz="2400" i="1" smtClean="0">
                        <a:solidFill>
                          <a:schemeClr val="accent6">
                            <a:lumMod val="50000"/>
                          </a:schemeClr>
                        </a:solidFill>
                        <a:latin typeface="Cambria Math" panose="02040503050406030204" pitchFamily="18" charset="0"/>
                      </a:rPr>
                      <m:t>3</m:t>
                    </m:r>
                    <m:d>
                      <m:dPr>
                        <m:begChr m:val="["/>
                        <m:endChr m:val="]"/>
                        <m:ctrlPr>
                          <a:rPr lang="en-US" sz="2400" i="1" smtClean="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smtClean="0">
                                <a:solidFill>
                                  <a:schemeClr val="accent6">
                                    <a:lumMod val="50000"/>
                                  </a:schemeClr>
                                </a:solidFill>
                                <a:latin typeface="Cambria Math" panose="02040503050406030204" pitchFamily="18" charset="0"/>
                              </a:rPr>
                            </m:ctrlPr>
                          </m:mPr>
                          <m:mr>
                            <m:e>
                              <m:r>
                                <a:rPr lang="en-US" sz="2400" i="1" smtClean="0">
                                  <a:solidFill>
                                    <a:schemeClr val="accent6">
                                      <a:lumMod val="50000"/>
                                    </a:schemeClr>
                                  </a:solidFill>
                                  <a:latin typeface="Cambria Math" panose="02040503050406030204" pitchFamily="18" charset="0"/>
                                </a:rPr>
                                <m:t>1</m:t>
                              </m:r>
                            </m:e>
                          </m:mr>
                          <m:mr>
                            <m:e>
                              <m:r>
                                <a:rPr lang="en-US" sz="2400" i="1" smtClean="0">
                                  <a:solidFill>
                                    <a:schemeClr val="accent6">
                                      <a:lumMod val="50000"/>
                                    </a:schemeClr>
                                  </a:solidFill>
                                  <a:latin typeface="Cambria Math" panose="02040503050406030204" pitchFamily="18" charset="0"/>
                                </a:rPr>
                                <m:t>1</m:t>
                              </m:r>
                            </m:e>
                          </m:mr>
                        </m:m>
                      </m:e>
                    </m:d>
                  </m:oMath>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7" name="TextBox 6">
                <a:extLst>
                  <a:ext uri="{FF2B5EF4-FFF2-40B4-BE49-F238E27FC236}">
                    <a16:creationId xmlns:a16="http://schemas.microsoft.com/office/drawing/2014/main" id="{2C9C5D0A-9870-69E4-E919-C62A693E31DA}"/>
                  </a:ext>
                </a:extLst>
              </p:cNvPr>
              <p:cNvSpPr txBox="1">
                <a:spLocks noRot="1" noChangeAspect="1" noMove="1" noResize="1" noEditPoints="1" noAdjustHandles="1" noChangeArrowheads="1" noChangeShapeType="1" noTextEdit="1"/>
              </p:cNvSpPr>
              <p:nvPr/>
            </p:nvSpPr>
            <p:spPr>
              <a:xfrm>
                <a:off x="2779920" y="4672434"/>
                <a:ext cx="3001117" cy="711670"/>
              </a:xfrm>
              <a:prstGeom prst="rect">
                <a:avLst/>
              </a:prstGeom>
              <a:blipFill>
                <a:blip r:embed="rId3"/>
                <a:stretch>
                  <a:fillRect b="-855"/>
                </a:stretch>
              </a:blipFill>
            </p:spPr>
            <p:txBody>
              <a:bodyPr/>
              <a:lstStyle/>
              <a:p>
                <a:r>
                  <a:rPr lang="en-US">
                    <a:noFill/>
                  </a:rPr>
                  <a:t> </a:t>
                </a:r>
              </a:p>
            </p:txBody>
          </p:sp>
        </mc:Fallback>
      </mc:AlternateContent>
    </p:spTree>
    <p:extLst>
      <p:ext uri="{BB962C8B-B14F-4D97-AF65-F5344CB8AC3E}">
        <p14:creationId xmlns:p14="http://schemas.microsoft.com/office/powerpoint/2010/main" val="3234417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731966" y="1896045"/>
            <a:ext cx="7755979" cy="2062103"/>
          </a:xfrm>
          <a:prstGeom prst="rect">
            <a:avLst/>
          </a:prstGeom>
          <a:noFill/>
        </p:spPr>
        <p:txBody>
          <a:bodyPr wrap="square">
            <a:spAutoFit/>
          </a:bodyPr>
          <a:lstStyle/>
          <a:p>
            <a:pPr>
              <a:spcAft>
                <a:spcPts val="1200"/>
              </a:spcAft>
            </a:pPr>
            <a:r>
              <a:rPr lang="en-US" b="1" dirty="0">
                <a:latin typeface="Lato" panose="020F0502020204030203" pitchFamily="34" charset="0"/>
                <a:ea typeface="Lato" panose="020F0502020204030203" pitchFamily="34" charset="0"/>
                <a:cs typeface="Lato" panose="020F0502020204030203" pitchFamily="34" charset="0"/>
              </a:rPr>
              <a:t>Eigenvectors </a:t>
            </a:r>
            <a:r>
              <a:rPr lang="en-US" dirty="0">
                <a:latin typeface="Lato" panose="020F0502020204030203" pitchFamily="34" charset="0"/>
                <a:ea typeface="Lato" panose="020F0502020204030203" pitchFamily="34" charset="0"/>
                <a:cs typeface="Lato" panose="020F0502020204030203" pitchFamily="34" charset="0"/>
              </a:rPr>
              <a:t>are characteristic vectors specific to a matrix or transformation.</a:t>
            </a:r>
          </a:p>
          <a:p>
            <a:pPr>
              <a:spcAft>
                <a:spcPts val="1200"/>
              </a:spcAft>
            </a:pPr>
            <a:r>
              <a:rPr lang="en-US" dirty="0">
                <a:latin typeface="Lato" panose="020F0502020204030203" pitchFamily="34" charset="0"/>
                <a:ea typeface="Lato" panose="020F0502020204030203" pitchFamily="34" charset="0"/>
                <a:cs typeface="Lato" panose="020F0502020204030203" pitchFamily="34" charset="0"/>
              </a:rPr>
              <a:t>Graphically speaking, when you multiply a matrix with its specific eigenvectors, the eigenvectors </a:t>
            </a:r>
            <a:r>
              <a:rPr lang="en-US" b="1" dirty="0">
                <a:latin typeface="Lato" panose="020F0502020204030203" pitchFamily="34" charset="0"/>
                <a:ea typeface="Lato" panose="020F0502020204030203" pitchFamily="34" charset="0"/>
                <a:cs typeface="Lato" panose="020F0502020204030203" pitchFamily="34" charset="0"/>
              </a:rPr>
              <a:t>don’t get rotated, only scaled.</a:t>
            </a:r>
          </a:p>
          <a:p>
            <a:pPr>
              <a:spcAft>
                <a:spcPts val="1200"/>
              </a:spcAft>
            </a:pPr>
            <a:br>
              <a:rPr lang="en-US" dirty="0"/>
            </a:br>
            <a:endParaRPr lang="en-US" dirty="0"/>
          </a:p>
        </p:txBody>
      </p:sp>
      <p:cxnSp>
        <p:nvCxnSpPr>
          <p:cNvPr id="4" name="Google Shape;597;p20">
            <a:extLst>
              <a:ext uri="{FF2B5EF4-FFF2-40B4-BE49-F238E27FC236}">
                <a16:creationId xmlns:a16="http://schemas.microsoft.com/office/drawing/2014/main" id="{9D68023A-BF5E-7FF1-F17E-3A5B1FB0D520}"/>
              </a:ext>
            </a:extLst>
          </p:cNvPr>
          <p:cNvCxnSpPr>
            <a:cxnSpLocks/>
          </p:cNvCxnSpPr>
          <p:nvPr/>
        </p:nvCxnSpPr>
        <p:spPr>
          <a:xfrm flipV="1">
            <a:off x="8679470" y="23469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6" name="Google Shape;597;p20">
            <a:extLst>
              <a:ext uri="{FF2B5EF4-FFF2-40B4-BE49-F238E27FC236}">
                <a16:creationId xmlns:a16="http://schemas.microsoft.com/office/drawing/2014/main" id="{5CA58EB2-1810-C16A-B30F-9A447F31AFEE}"/>
              </a:ext>
            </a:extLst>
          </p:cNvPr>
          <p:cNvCxnSpPr>
            <a:cxnSpLocks/>
          </p:cNvCxnSpPr>
          <p:nvPr/>
        </p:nvCxnSpPr>
        <p:spPr>
          <a:xfrm>
            <a:off x="8019070" y="51536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15" name="Oval 14">
            <a:extLst>
              <a:ext uri="{FF2B5EF4-FFF2-40B4-BE49-F238E27FC236}">
                <a16:creationId xmlns:a16="http://schemas.microsoft.com/office/drawing/2014/main" id="{A6EB2E1A-0E18-34D6-E3CF-534B7D23349F}"/>
              </a:ext>
            </a:extLst>
          </p:cNvPr>
          <p:cNvSpPr/>
          <p:nvPr/>
        </p:nvSpPr>
        <p:spPr>
          <a:xfrm>
            <a:off x="9446649" y="4173723"/>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2453684-03DF-BDB7-9286-1C34D67F7F83}"/>
              </a:ext>
            </a:extLst>
          </p:cNvPr>
          <p:cNvCxnSpPr>
            <a:cxnSpLocks/>
          </p:cNvCxnSpPr>
          <p:nvPr/>
        </p:nvCxnSpPr>
        <p:spPr>
          <a:xfrm flipV="1">
            <a:off x="8626233" y="4307840"/>
            <a:ext cx="883527" cy="84584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DD76136-ADC9-F122-CE57-FD15C923E454}"/>
              </a:ext>
            </a:extLst>
          </p:cNvPr>
          <p:cNvSpPr txBox="1"/>
          <p:nvPr/>
        </p:nvSpPr>
        <p:spPr>
          <a:xfrm>
            <a:off x="9629529" y="3989057"/>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(3,3)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9C5D0A-9870-69E4-E919-C62A693E31DA}"/>
                  </a:ext>
                </a:extLst>
              </p:cNvPr>
              <p:cNvSpPr txBox="1"/>
              <p:nvPr/>
            </p:nvSpPr>
            <p:spPr>
              <a:xfrm>
                <a:off x="2779920" y="4672434"/>
                <a:ext cx="3001117" cy="711670"/>
              </a:xfrm>
              <a:prstGeom prst="rect">
                <a:avLst/>
              </a:prstGeom>
              <a:noFill/>
            </p:spPr>
            <p:txBody>
              <a:bodyPr wrap="square" lIns="0" tIns="0" rIns="0" bIns="0" rtlCol="0">
                <a:spAutoFit/>
              </a:bodyPr>
              <a:lstStyle/>
              <a:p>
                <a14:m>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0"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mr>
                              <m:mr>
                                <m:e/>
                              </m:mr>
                            </m:m>
                          </m:e>
                        </m:eqArr>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3</m:t>
                            </m:r>
                          </m:e>
                          <m:e>
                            <m:r>
                              <a:rPr lang="en-US" sz="2400" b="0" i="1" dirty="0" smtClean="0">
                                <a:solidFill>
                                  <a:schemeClr val="accent6">
                                    <a:lumMod val="50000"/>
                                  </a:schemeClr>
                                </a:solidFill>
                                <a:latin typeface="Cambria Math" panose="02040503050406030204" pitchFamily="18" charset="0"/>
                              </a:rPr>
                              <m:t>3</m:t>
                            </m:r>
                          </m:e>
                        </m:eqArr>
                      </m:e>
                    </m:d>
                  </m:oMath>
                </a14:m>
                <a:r>
                  <a:rPr lang="en-US" sz="24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 = </a:t>
                </a:r>
                <a14:m>
                  <m:oMath xmlns:m="http://schemas.openxmlformats.org/officeDocument/2006/math">
                    <m:r>
                      <a:rPr lang="en-US" sz="2400" i="1" smtClean="0">
                        <a:solidFill>
                          <a:schemeClr val="accent6">
                            <a:lumMod val="50000"/>
                          </a:schemeClr>
                        </a:solidFill>
                        <a:latin typeface="Cambria Math" panose="02040503050406030204" pitchFamily="18" charset="0"/>
                      </a:rPr>
                      <m:t>3</m:t>
                    </m:r>
                    <m:d>
                      <m:dPr>
                        <m:begChr m:val="["/>
                        <m:endChr m:val="]"/>
                        <m:ctrlPr>
                          <a:rPr lang="en-US" sz="2400" i="1" smtClean="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smtClean="0">
                                <a:solidFill>
                                  <a:schemeClr val="accent6">
                                    <a:lumMod val="50000"/>
                                  </a:schemeClr>
                                </a:solidFill>
                                <a:latin typeface="Cambria Math" panose="02040503050406030204" pitchFamily="18" charset="0"/>
                              </a:rPr>
                            </m:ctrlPr>
                          </m:mPr>
                          <m:mr>
                            <m:e>
                              <m:r>
                                <a:rPr lang="en-US" sz="2400" i="1" smtClean="0">
                                  <a:solidFill>
                                    <a:schemeClr val="accent6">
                                      <a:lumMod val="50000"/>
                                    </a:schemeClr>
                                  </a:solidFill>
                                  <a:latin typeface="Cambria Math" panose="02040503050406030204" pitchFamily="18" charset="0"/>
                                </a:rPr>
                                <m:t>1</m:t>
                              </m:r>
                            </m:e>
                          </m:mr>
                          <m:mr>
                            <m:e>
                              <m:r>
                                <a:rPr lang="en-US" sz="2400" i="1" smtClean="0">
                                  <a:solidFill>
                                    <a:schemeClr val="accent6">
                                      <a:lumMod val="50000"/>
                                    </a:schemeClr>
                                  </a:solidFill>
                                  <a:latin typeface="Cambria Math" panose="02040503050406030204" pitchFamily="18" charset="0"/>
                                </a:rPr>
                                <m:t>1</m:t>
                              </m:r>
                            </m:e>
                          </m:mr>
                        </m:m>
                      </m:e>
                    </m:d>
                  </m:oMath>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7" name="TextBox 6">
                <a:extLst>
                  <a:ext uri="{FF2B5EF4-FFF2-40B4-BE49-F238E27FC236}">
                    <a16:creationId xmlns:a16="http://schemas.microsoft.com/office/drawing/2014/main" id="{2C9C5D0A-9870-69E4-E919-C62A693E31DA}"/>
                  </a:ext>
                </a:extLst>
              </p:cNvPr>
              <p:cNvSpPr txBox="1">
                <a:spLocks noRot="1" noChangeAspect="1" noMove="1" noResize="1" noEditPoints="1" noAdjustHandles="1" noChangeArrowheads="1" noChangeShapeType="1" noTextEdit="1"/>
              </p:cNvSpPr>
              <p:nvPr/>
            </p:nvSpPr>
            <p:spPr>
              <a:xfrm>
                <a:off x="2779920" y="4672434"/>
                <a:ext cx="3001117" cy="711670"/>
              </a:xfrm>
              <a:prstGeom prst="rect">
                <a:avLst/>
              </a:prstGeom>
              <a:blipFill>
                <a:blip r:embed="rId3"/>
                <a:stretch>
                  <a:fillRect b="-855"/>
                </a:stretch>
              </a:blipFill>
            </p:spPr>
            <p:txBody>
              <a:bodyPr/>
              <a:lstStyle/>
              <a:p>
                <a:r>
                  <a:rPr lang="en-US">
                    <a:noFill/>
                  </a:rPr>
                  <a:t> </a:t>
                </a:r>
              </a:p>
            </p:txBody>
          </p:sp>
        </mc:Fallback>
      </mc:AlternateContent>
      <p:pic>
        <p:nvPicPr>
          <p:cNvPr id="5" name="Picture 2" descr="Line Line">
            <a:extLst>
              <a:ext uri="{FF2B5EF4-FFF2-40B4-BE49-F238E27FC236}">
                <a16:creationId xmlns:a16="http://schemas.microsoft.com/office/drawing/2014/main" id="{650543DF-9C0D-2E01-3F04-56CFE3578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20000" flipV="1">
            <a:off x="4885092" y="4386357"/>
            <a:ext cx="390493" cy="3319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CAA25C-CCA2-19F4-8482-C771C6CC8B51}"/>
              </a:ext>
            </a:extLst>
          </p:cNvPr>
          <p:cNvSpPr txBox="1"/>
          <p:nvPr/>
        </p:nvSpPr>
        <p:spPr>
          <a:xfrm>
            <a:off x="4275621" y="3537555"/>
            <a:ext cx="2860485" cy="830997"/>
          </a:xfrm>
          <a:prstGeom prst="rect">
            <a:avLst/>
          </a:prstGeom>
          <a:noFill/>
        </p:spPr>
        <p:txBody>
          <a:bodyPr wrap="square" rtlCol="0">
            <a:spAutoFit/>
          </a:bodyPr>
          <a:lstStyle/>
          <a:p>
            <a:r>
              <a:rPr lang="en-US" sz="1600" b="1" dirty="0">
                <a:solidFill>
                  <a:srgbClr val="EF7001"/>
                </a:solidFill>
                <a:latin typeface="Helvetica Neue"/>
              </a:rPr>
              <a:t>The factor by which an eigenvector is scaled is called its eigenvalue</a:t>
            </a:r>
            <a:endParaRPr lang="en-US" sz="1600" b="1" dirty="0"/>
          </a:p>
        </p:txBody>
      </p:sp>
    </p:spTree>
    <p:extLst>
      <p:ext uri="{BB962C8B-B14F-4D97-AF65-F5344CB8AC3E}">
        <p14:creationId xmlns:p14="http://schemas.microsoft.com/office/powerpoint/2010/main" val="1743275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cxnSp>
        <p:nvCxnSpPr>
          <p:cNvPr id="4" name="Google Shape;597;p20">
            <a:extLst>
              <a:ext uri="{FF2B5EF4-FFF2-40B4-BE49-F238E27FC236}">
                <a16:creationId xmlns:a16="http://schemas.microsoft.com/office/drawing/2014/main" id="{9D68023A-BF5E-7FF1-F17E-3A5B1FB0D520}"/>
              </a:ext>
            </a:extLst>
          </p:cNvPr>
          <p:cNvCxnSpPr>
            <a:cxnSpLocks/>
          </p:cNvCxnSpPr>
          <p:nvPr/>
        </p:nvCxnSpPr>
        <p:spPr>
          <a:xfrm flipV="1">
            <a:off x="2095790" y="13817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6" name="Google Shape;597;p20">
            <a:extLst>
              <a:ext uri="{FF2B5EF4-FFF2-40B4-BE49-F238E27FC236}">
                <a16:creationId xmlns:a16="http://schemas.microsoft.com/office/drawing/2014/main" id="{5CA58EB2-1810-C16A-B30F-9A447F31AFEE}"/>
              </a:ext>
            </a:extLst>
          </p:cNvPr>
          <p:cNvCxnSpPr>
            <a:cxnSpLocks/>
          </p:cNvCxnSpPr>
          <p:nvPr/>
        </p:nvCxnSpPr>
        <p:spPr>
          <a:xfrm>
            <a:off x="1435390" y="41884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15" name="Oval 14">
            <a:extLst>
              <a:ext uri="{FF2B5EF4-FFF2-40B4-BE49-F238E27FC236}">
                <a16:creationId xmlns:a16="http://schemas.microsoft.com/office/drawing/2014/main" id="{A6EB2E1A-0E18-34D6-E3CF-534B7D23349F}"/>
              </a:ext>
            </a:extLst>
          </p:cNvPr>
          <p:cNvSpPr/>
          <p:nvPr/>
        </p:nvSpPr>
        <p:spPr>
          <a:xfrm>
            <a:off x="2479380" y="3514079"/>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2453684-03DF-BDB7-9286-1C34D67F7F83}"/>
              </a:ext>
            </a:extLst>
          </p:cNvPr>
          <p:cNvCxnSpPr>
            <a:cxnSpLocks/>
          </p:cNvCxnSpPr>
          <p:nvPr/>
        </p:nvCxnSpPr>
        <p:spPr>
          <a:xfrm flipV="1">
            <a:off x="2042553" y="3688080"/>
            <a:ext cx="487287" cy="50040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DD76136-ADC9-F122-CE57-FD15C923E454}"/>
              </a:ext>
            </a:extLst>
          </p:cNvPr>
          <p:cNvSpPr txBox="1"/>
          <p:nvPr/>
        </p:nvSpPr>
        <p:spPr>
          <a:xfrm>
            <a:off x="2696573" y="3314925"/>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(1,1)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9C5D0A-9870-69E4-E919-C62A693E31DA}"/>
                  </a:ext>
                </a:extLst>
              </p:cNvPr>
              <p:cNvSpPr txBox="1"/>
              <p:nvPr/>
            </p:nvSpPr>
            <p:spPr>
              <a:xfrm>
                <a:off x="1435390" y="4903296"/>
                <a:ext cx="3390610" cy="711670"/>
              </a:xfrm>
              <a:prstGeom prst="rect">
                <a:avLst/>
              </a:prstGeom>
              <a:noFill/>
            </p:spPr>
            <p:txBody>
              <a:bodyPr wrap="square" lIns="0" tIns="0" rIns="0" bIns="0" rtlCol="0">
                <a:spAutoFit/>
              </a:bodyPr>
              <a:lstStyle/>
              <a:p>
                <a14:m>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0"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mr>
                              <m:mr>
                                <m:e/>
                              </m:mr>
                            </m:m>
                          </m:e>
                        </m:eqArr>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3</m:t>
                            </m:r>
                          </m:e>
                          <m:e>
                            <m:r>
                              <a:rPr lang="en-US" sz="2400" b="0" i="1" dirty="0" smtClean="0">
                                <a:solidFill>
                                  <a:schemeClr val="accent6">
                                    <a:lumMod val="50000"/>
                                  </a:schemeClr>
                                </a:solidFill>
                                <a:latin typeface="Cambria Math" panose="02040503050406030204" pitchFamily="18" charset="0"/>
                              </a:rPr>
                              <m:t>3</m:t>
                            </m:r>
                          </m:e>
                        </m:eqArr>
                      </m:e>
                    </m:d>
                  </m:oMath>
                </a14:m>
                <a:r>
                  <a:rPr lang="en-US" sz="24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 = </a:t>
                </a:r>
                <a14:m>
                  <m:oMath xmlns:m="http://schemas.openxmlformats.org/officeDocument/2006/math">
                    <m:r>
                      <a:rPr lang="en-US" sz="2400" i="1" smtClean="0">
                        <a:solidFill>
                          <a:schemeClr val="accent6">
                            <a:lumMod val="50000"/>
                          </a:schemeClr>
                        </a:solidFill>
                        <a:latin typeface="Cambria Math" panose="02040503050406030204" pitchFamily="18" charset="0"/>
                      </a:rPr>
                      <m:t>3</m:t>
                    </m:r>
                    <m:d>
                      <m:dPr>
                        <m:begChr m:val="["/>
                        <m:endChr m:val="]"/>
                        <m:ctrlPr>
                          <a:rPr lang="en-US" sz="2400" i="1" smtClean="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smtClean="0">
                                <a:solidFill>
                                  <a:schemeClr val="accent6">
                                    <a:lumMod val="50000"/>
                                  </a:schemeClr>
                                </a:solidFill>
                                <a:latin typeface="Cambria Math" panose="02040503050406030204" pitchFamily="18" charset="0"/>
                              </a:rPr>
                            </m:ctrlPr>
                          </m:mPr>
                          <m:mr>
                            <m:e>
                              <m:r>
                                <a:rPr lang="en-US" sz="2400" i="1" smtClean="0">
                                  <a:solidFill>
                                    <a:schemeClr val="accent6">
                                      <a:lumMod val="50000"/>
                                    </a:schemeClr>
                                  </a:solidFill>
                                  <a:latin typeface="Cambria Math" panose="02040503050406030204" pitchFamily="18" charset="0"/>
                                </a:rPr>
                                <m:t>1</m:t>
                              </m:r>
                            </m:e>
                          </m:mr>
                          <m:mr>
                            <m:e>
                              <m:r>
                                <a:rPr lang="en-US" sz="2400" i="1" smtClean="0">
                                  <a:solidFill>
                                    <a:schemeClr val="accent6">
                                      <a:lumMod val="50000"/>
                                    </a:schemeClr>
                                  </a:solidFill>
                                  <a:latin typeface="Cambria Math" panose="02040503050406030204" pitchFamily="18" charset="0"/>
                                </a:rPr>
                                <m:t>1</m:t>
                              </m:r>
                            </m:e>
                          </m:mr>
                        </m:m>
                      </m:e>
                    </m:d>
                  </m:oMath>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7" name="TextBox 6">
                <a:extLst>
                  <a:ext uri="{FF2B5EF4-FFF2-40B4-BE49-F238E27FC236}">
                    <a16:creationId xmlns:a16="http://schemas.microsoft.com/office/drawing/2014/main" id="{2C9C5D0A-9870-69E4-E919-C62A693E31DA}"/>
                  </a:ext>
                </a:extLst>
              </p:cNvPr>
              <p:cNvSpPr txBox="1">
                <a:spLocks noRot="1" noChangeAspect="1" noMove="1" noResize="1" noEditPoints="1" noAdjustHandles="1" noChangeArrowheads="1" noChangeShapeType="1" noTextEdit="1"/>
              </p:cNvSpPr>
              <p:nvPr/>
            </p:nvSpPr>
            <p:spPr>
              <a:xfrm>
                <a:off x="1435390" y="4903296"/>
                <a:ext cx="3390610" cy="711670"/>
              </a:xfrm>
              <a:prstGeom prst="rect">
                <a:avLst/>
              </a:prstGeom>
              <a:blipFill>
                <a:blip r:embed="rId3"/>
                <a:stretch>
                  <a:fillRect b="-855"/>
                </a:stretch>
              </a:blipFill>
            </p:spPr>
            <p:txBody>
              <a:bodyPr/>
              <a:lstStyle/>
              <a:p>
                <a:r>
                  <a:rPr lang="en-US">
                    <a:noFill/>
                  </a:rPr>
                  <a:t> </a:t>
                </a:r>
              </a:p>
            </p:txBody>
          </p:sp>
        </mc:Fallback>
      </mc:AlternateContent>
      <p:cxnSp>
        <p:nvCxnSpPr>
          <p:cNvPr id="2" name="Google Shape;597;p20">
            <a:extLst>
              <a:ext uri="{FF2B5EF4-FFF2-40B4-BE49-F238E27FC236}">
                <a16:creationId xmlns:a16="http://schemas.microsoft.com/office/drawing/2014/main" id="{BAFB2106-4432-5806-CA7C-EC10A5482FAD}"/>
              </a:ext>
            </a:extLst>
          </p:cNvPr>
          <p:cNvCxnSpPr>
            <a:cxnSpLocks/>
          </p:cNvCxnSpPr>
          <p:nvPr/>
        </p:nvCxnSpPr>
        <p:spPr>
          <a:xfrm flipV="1">
            <a:off x="8111246" y="13817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5" name="Google Shape;597;p20">
            <a:extLst>
              <a:ext uri="{FF2B5EF4-FFF2-40B4-BE49-F238E27FC236}">
                <a16:creationId xmlns:a16="http://schemas.microsoft.com/office/drawing/2014/main" id="{7E7050EE-4836-F641-87ED-737502AFFCA0}"/>
              </a:ext>
            </a:extLst>
          </p:cNvPr>
          <p:cNvCxnSpPr>
            <a:cxnSpLocks/>
          </p:cNvCxnSpPr>
          <p:nvPr/>
        </p:nvCxnSpPr>
        <p:spPr>
          <a:xfrm>
            <a:off x="7450846" y="41884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9" name="Oval 8">
            <a:extLst>
              <a:ext uri="{FF2B5EF4-FFF2-40B4-BE49-F238E27FC236}">
                <a16:creationId xmlns:a16="http://schemas.microsoft.com/office/drawing/2014/main" id="{79CE9030-EC33-5AF6-8A7C-36A4F385C92E}"/>
              </a:ext>
            </a:extLst>
          </p:cNvPr>
          <p:cNvSpPr/>
          <p:nvPr/>
        </p:nvSpPr>
        <p:spPr>
          <a:xfrm>
            <a:off x="7573062" y="3429000"/>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4277541-41CC-3A22-62D8-121549068EE8}"/>
              </a:ext>
            </a:extLst>
          </p:cNvPr>
          <p:cNvCxnSpPr>
            <a:cxnSpLocks/>
          </p:cNvCxnSpPr>
          <p:nvPr/>
        </p:nvCxnSpPr>
        <p:spPr>
          <a:xfrm flipH="1" flipV="1">
            <a:off x="7691120" y="3611265"/>
            <a:ext cx="366889" cy="57722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C514DD62-95CA-6D2D-1AF7-5ED0EFA86977}"/>
              </a:ext>
            </a:extLst>
          </p:cNvPr>
          <p:cNvSpPr txBox="1"/>
          <p:nvPr/>
        </p:nvSpPr>
        <p:spPr>
          <a:xfrm>
            <a:off x="7243363" y="3074682"/>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(-1,1)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A587C8-5F88-EBBB-EE92-D449AFD0EB94}"/>
                  </a:ext>
                </a:extLst>
              </p:cNvPr>
              <p:cNvSpPr txBox="1"/>
              <p:nvPr/>
            </p:nvSpPr>
            <p:spPr>
              <a:xfrm>
                <a:off x="7243364" y="4932956"/>
                <a:ext cx="4054556" cy="711670"/>
              </a:xfrm>
              <a:prstGeom prst="rect">
                <a:avLst/>
              </a:prstGeom>
              <a:noFill/>
            </p:spPr>
            <p:txBody>
              <a:bodyPr wrap="square" lIns="0" tIns="0" rIns="0" bIns="0" rtlCol="0">
                <a:spAutoFit/>
              </a:bodyPr>
              <a:lstStyle/>
              <a:p>
                <a14:m>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0"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mr>
                              <m:mr>
                                <m:e/>
                              </m:mr>
                            </m:m>
                          </m:e>
                        </m:eqArr>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e>
                        </m:eqArr>
                      </m:e>
                    </m:d>
                  </m:oMath>
                </a14:m>
                <a:r>
                  <a:rPr lang="en-US" sz="24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 = </a:t>
                </a:r>
                <a14:m>
                  <m:oMath xmlns:m="http://schemas.openxmlformats.org/officeDocument/2006/math">
                    <m:r>
                      <a:rPr lang="en-US" sz="2400" i="1">
                        <a:solidFill>
                          <a:schemeClr val="accent6">
                            <a:lumMod val="50000"/>
                          </a:schemeClr>
                        </a:solidFill>
                        <a:latin typeface="Cambria Math" panose="02040503050406030204" pitchFamily="18" charset="0"/>
                      </a:rPr>
                      <m:t>−</m:t>
                    </m:r>
                    <m:r>
                      <a:rPr lang="en-US" sz="2400" b="0" i="1" smtClean="0">
                        <a:solidFill>
                          <a:schemeClr val="accent6">
                            <a:lumMod val="50000"/>
                          </a:schemeClr>
                        </a:solidFill>
                        <a:latin typeface="Cambria Math" panose="02040503050406030204" pitchFamily="18" charset="0"/>
                      </a:rPr>
                      <m:t>1</m:t>
                    </m:r>
                    <m:d>
                      <m:dPr>
                        <m:begChr m:val="["/>
                        <m:endChr m:val="]"/>
                        <m:ctrlPr>
                          <a:rPr lang="en-US" sz="2400" i="1" smtClean="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smtClean="0">
                                <a:solidFill>
                                  <a:schemeClr val="accent6">
                                    <a:lumMod val="50000"/>
                                  </a:schemeClr>
                                </a:solidFill>
                                <a:latin typeface="Cambria Math" panose="02040503050406030204" pitchFamily="18" charset="0"/>
                              </a:rPr>
                            </m:ctrlPr>
                          </m:mPr>
                          <m:mr>
                            <m:e>
                              <m:r>
                                <a:rPr lang="en-US" sz="2400" b="0" i="1" smtClean="0">
                                  <a:solidFill>
                                    <a:schemeClr val="accent6">
                                      <a:lumMod val="50000"/>
                                    </a:schemeClr>
                                  </a:solidFill>
                                  <a:latin typeface="Cambria Math" panose="02040503050406030204" pitchFamily="18" charset="0"/>
                                </a:rPr>
                                <m:t>−</m:t>
                              </m:r>
                              <m:r>
                                <a:rPr lang="en-US" sz="2400" i="1" smtClean="0">
                                  <a:solidFill>
                                    <a:schemeClr val="accent6">
                                      <a:lumMod val="50000"/>
                                    </a:schemeClr>
                                  </a:solidFill>
                                  <a:latin typeface="Cambria Math" panose="02040503050406030204" pitchFamily="18" charset="0"/>
                                </a:rPr>
                                <m:t>1</m:t>
                              </m:r>
                            </m:e>
                          </m:mr>
                          <m:mr>
                            <m:e>
                              <m:r>
                                <a:rPr lang="en-US" sz="2400" i="1" smtClean="0">
                                  <a:solidFill>
                                    <a:schemeClr val="accent6">
                                      <a:lumMod val="50000"/>
                                    </a:schemeClr>
                                  </a:solidFill>
                                  <a:latin typeface="Cambria Math" panose="02040503050406030204" pitchFamily="18" charset="0"/>
                                </a:rPr>
                                <m:t>1</m:t>
                              </m:r>
                            </m:e>
                          </m:mr>
                        </m:m>
                      </m:e>
                    </m:d>
                  </m:oMath>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6" name="TextBox 15">
                <a:extLst>
                  <a:ext uri="{FF2B5EF4-FFF2-40B4-BE49-F238E27FC236}">
                    <a16:creationId xmlns:a16="http://schemas.microsoft.com/office/drawing/2014/main" id="{3FA587C8-5F88-EBBB-EE92-D449AFD0EB94}"/>
                  </a:ext>
                </a:extLst>
              </p:cNvPr>
              <p:cNvSpPr txBox="1">
                <a:spLocks noRot="1" noChangeAspect="1" noMove="1" noResize="1" noEditPoints="1" noAdjustHandles="1" noChangeArrowheads="1" noChangeShapeType="1" noTextEdit="1"/>
              </p:cNvSpPr>
              <p:nvPr/>
            </p:nvSpPr>
            <p:spPr>
              <a:xfrm>
                <a:off x="7243364" y="4932956"/>
                <a:ext cx="4054556" cy="711670"/>
              </a:xfrm>
              <a:prstGeom prst="rect">
                <a:avLst/>
              </a:prstGeom>
              <a:blipFill>
                <a:blip r:embed="rId4"/>
                <a:stretch>
                  <a:fillRect b="-855"/>
                </a:stretch>
              </a:blipFill>
            </p:spPr>
            <p:txBody>
              <a:bodyPr/>
              <a:lstStyle/>
              <a:p>
                <a:r>
                  <a:rPr lang="en-US">
                    <a:noFill/>
                  </a:rPr>
                  <a:t> </a:t>
                </a:r>
              </a:p>
            </p:txBody>
          </p:sp>
        </mc:Fallback>
      </mc:AlternateContent>
    </p:spTree>
    <p:extLst>
      <p:ext uri="{BB962C8B-B14F-4D97-AF65-F5344CB8AC3E}">
        <p14:creationId xmlns:p14="http://schemas.microsoft.com/office/powerpoint/2010/main" val="3547202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cxnSp>
        <p:nvCxnSpPr>
          <p:cNvPr id="4" name="Google Shape;597;p20">
            <a:extLst>
              <a:ext uri="{FF2B5EF4-FFF2-40B4-BE49-F238E27FC236}">
                <a16:creationId xmlns:a16="http://schemas.microsoft.com/office/drawing/2014/main" id="{9D68023A-BF5E-7FF1-F17E-3A5B1FB0D520}"/>
              </a:ext>
            </a:extLst>
          </p:cNvPr>
          <p:cNvCxnSpPr>
            <a:cxnSpLocks/>
          </p:cNvCxnSpPr>
          <p:nvPr/>
        </p:nvCxnSpPr>
        <p:spPr>
          <a:xfrm flipV="1">
            <a:off x="2095790" y="13817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6" name="Google Shape;597;p20">
            <a:extLst>
              <a:ext uri="{FF2B5EF4-FFF2-40B4-BE49-F238E27FC236}">
                <a16:creationId xmlns:a16="http://schemas.microsoft.com/office/drawing/2014/main" id="{5CA58EB2-1810-C16A-B30F-9A447F31AFEE}"/>
              </a:ext>
            </a:extLst>
          </p:cNvPr>
          <p:cNvCxnSpPr>
            <a:cxnSpLocks/>
          </p:cNvCxnSpPr>
          <p:nvPr/>
        </p:nvCxnSpPr>
        <p:spPr>
          <a:xfrm>
            <a:off x="1435390" y="41884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15" name="Oval 14">
            <a:extLst>
              <a:ext uri="{FF2B5EF4-FFF2-40B4-BE49-F238E27FC236}">
                <a16:creationId xmlns:a16="http://schemas.microsoft.com/office/drawing/2014/main" id="{A6EB2E1A-0E18-34D6-E3CF-534B7D23349F}"/>
              </a:ext>
            </a:extLst>
          </p:cNvPr>
          <p:cNvSpPr/>
          <p:nvPr/>
        </p:nvSpPr>
        <p:spPr>
          <a:xfrm>
            <a:off x="2885966" y="3135828"/>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2453684-03DF-BDB7-9286-1C34D67F7F83}"/>
              </a:ext>
            </a:extLst>
          </p:cNvPr>
          <p:cNvCxnSpPr>
            <a:cxnSpLocks/>
          </p:cNvCxnSpPr>
          <p:nvPr/>
        </p:nvCxnSpPr>
        <p:spPr>
          <a:xfrm flipV="1">
            <a:off x="2042553" y="3310355"/>
            <a:ext cx="870597" cy="87813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DDD76136-ADC9-F122-CE57-FD15C923E454}"/>
              </a:ext>
            </a:extLst>
          </p:cNvPr>
          <p:cNvSpPr txBox="1"/>
          <p:nvPr/>
        </p:nvSpPr>
        <p:spPr>
          <a:xfrm>
            <a:off x="3001820" y="2941023"/>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(3,3)</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C9C5D0A-9870-69E4-E919-C62A693E31DA}"/>
                  </a:ext>
                </a:extLst>
              </p:cNvPr>
              <p:cNvSpPr txBox="1"/>
              <p:nvPr/>
            </p:nvSpPr>
            <p:spPr>
              <a:xfrm>
                <a:off x="1435390" y="4903296"/>
                <a:ext cx="3390610" cy="711670"/>
              </a:xfrm>
              <a:prstGeom prst="rect">
                <a:avLst/>
              </a:prstGeom>
              <a:noFill/>
            </p:spPr>
            <p:txBody>
              <a:bodyPr wrap="square" lIns="0" tIns="0" rIns="0" bIns="0" rtlCol="0">
                <a:spAutoFit/>
              </a:bodyPr>
              <a:lstStyle/>
              <a:p>
                <a14:m>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0"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mr>
                              <m:mr>
                                <m:e/>
                              </m:mr>
                            </m:m>
                          </m:e>
                        </m:eqArr>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3</m:t>
                            </m:r>
                          </m:e>
                          <m:e>
                            <m:r>
                              <a:rPr lang="en-US" sz="2400" b="0" i="1" dirty="0" smtClean="0">
                                <a:solidFill>
                                  <a:schemeClr val="accent6">
                                    <a:lumMod val="50000"/>
                                  </a:schemeClr>
                                </a:solidFill>
                                <a:latin typeface="Cambria Math" panose="02040503050406030204" pitchFamily="18" charset="0"/>
                              </a:rPr>
                              <m:t>3</m:t>
                            </m:r>
                          </m:e>
                        </m:eqArr>
                      </m:e>
                    </m:d>
                  </m:oMath>
                </a14:m>
                <a:r>
                  <a:rPr lang="en-US" sz="24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 = </a:t>
                </a:r>
                <a14:m>
                  <m:oMath xmlns:m="http://schemas.openxmlformats.org/officeDocument/2006/math">
                    <m:r>
                      <a:rPr lang="en-US" sz="2400" i="1" smtClean="0">
                        <a:solidFill>
                          <a:schemeClr val="accent6">
                            <a:lumMod val="50000"/>
                          </a:schemeClr>
                        </a:solidFill>
                        <a:latin typeface="Cambria Math" panose="02040503050406030204" pitchFamily="18" charset="0"/>
                      </a:rPr>
                      <m:t>3</m:t>
                    </m:r>
                    <m:d>
                      <m:dPr>
                        <m:begChr m:val="["/>
                        <m:endChr m:val="]"/>
                        <m:ctrlPr>
                          <a:rPr lang="en-US" sz="2400" i="1" smtClean="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smtClean="0">
                                <a:solidFill>
                                  <a:schemeClr val="accent6">
                                    <a:lumMod val="50000"/>
                                  </a:schemeClr>
                                </a:solidFill>
                                <a:latin typeface="Cambria Math" panose="02040503050406030204" pitchFamily="18" charset="0"/>
                              </a:rPr>
                            </m:ctrlPr>
                          </m:mPr>
                          <m:mr>
                            <m:e>
                              <m:r>
                                <a:rPr lang="en-US" sz="2400" i="1" smtClean="0">
                                  <a:solidFill>
                                    <a:schemeClr val="accent6">
                                      <a:lumMod val="50000"/>
                                    </a:schemeClr>
                                  </a:solidFill>
                                  <a:latin typeface="Cambria Math" panose="02040503050406030204" pitchFamily="18" charset="0"/>
                                </a:rPr>
                                <m:t>1</m:t>
                              </m:r>
                            </m:e>
                          </m:mr>
                          <m:mr>
                            <m:e>
                              <m:r>
                                <a:rPr lang="en-US" sz="2400" i="1" smtClean="0">
                                  <a:solidFill>
                                    <a:schemeClr val="accent6">
                                      <a:lumMod val="50000"/>
                                    </a:schemeClr>
                                  </a:solidFill>
                                  <a:latin typeface="Cambria Math" panose="02040503050406030204" pitchFamily="18" charset="0"/>
                                </a:rPr>
                                <m:t>1</m:t>
                              </m:r>
                            </m:e>
                          </m:mr>
                        </m:m>
                      </m:e>
                    </m:d>
                  </m:oMath>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7" name="TextBox 6">
                <a:extLst>
                  <a:ext uri="{FF2B5EF4-FFF2-40B4-BE49-F238E27FC236}">
                    <a16:creationId xmlns:a16="http://schemas.microsoft.com/office/drawing/2014/main" id="{2C9C5D0A-9870-69E4-E919-C62A693E31DA}"/>
                  </a:ext>
                </a:extLst>
              </p:cNvPr>
              <p:cNvSpPr txBox="1">
                <a:spLocks noRot="1" noChangeAspect="1" noMove="1" noResize="1" noEditPoints="1" noAdjustHandles="1" noChangeArrowheads="1" noChangeShapeType="1" noTextEdit="1"/>
              </p:cNvSpPr>
              <p:nvPr/>
            </p:nvSpPr>
            <p:spPr>
              <a:xfrm>
                <a:off x="1435390" y="4903296"/>
                <a:ext cx="3390610" cy="711670"/>
              </a:xfrm>
              <a:prstGeom prst="rect">
                <a:avLst/>
              </a:prstGeom>
              <a:blipFill>
                <a:blip r:embed="rId3"/>
                <a:stretch>
                  <a:fillRect b="-855"/>
                </a:stretch>
              </a:blipFill>
            </p:spPr>
            <p:txBody>
              <a:bodyPr/>
              <a:lstStyle/>
              <a:p>
                <a:r>
                  <a:rPr lang="en-US">
                    <a:noFill/>
                  </a:rPr>
                  <a:t> </a:t>
                </a:r>
              </a:p>
            </p:txBody>
          </p:sp>
        </mc:Fallback>
      </mc:AlternateContent>
      <p:cxnSp>
        <p:nvCxnSpPr>
          <p:cNvPr id="2" name="Google Shape;597;p20">
            <a:extLst>
              <a:ext uri="{FF2B5EF4-FFF2-40B4-BE49-F238E27FC236}">
                <a16:creationId xmlns:a16="http://schemas.microsoft.com/office/drawing/2014/main" id="{BAFB2106-4432-5806-CA7C-EC10A5482FAD}"/>
              </a:ext>
            </a:extLst>
          </p:cNvPr>
          <p:cNvCxnSpPr>
            <a:cxnSpLocks/>
          </p:cNvCxnSpPr>
          <p:nvPr/>
        </p:nvCxnSpPr>
        <p:spPr>
          <a:xfrm flipV="1">
            <a:off x="8111246" y="1381760"/>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5" name="Google Shape;597;p20">
            <a:extLst>
              <a:ext uri="{FF2B5EF4-FFF2-40B4-BE49-F238E27FC236}">
                <a16:creationId xmlns:a16="http://schemas.microsoft.com/office/drawing/2014/main" id="{7E7050EE-4836-F641-87ED-737502AFFCA0}"/>
              </a:ext>
            </a:extLst>
          </p:cNvPr>
          <p:cNvCxnSpPr>
            <a:cxnSpLocks/>
          </p:cNvCxnSpPr>
          <p:nvPr/>
        </p:nvCxnSpPr>
        <p:spPr>
          <a:xfrm>
            <a:off x="7450846" y="41884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9" name="Oval 8">
            <a:extLst>
              <a:ext uri="{FF2B5EF4-FFF2-40B4-BE49-F238E27FC236}">
                <a16:creationId xmlns:a16="http://schemas.microsoft.com/office/drawing/2014/main" id="{79CE9030-EC33-5AF6-8A7C-36A4F385C92E}"/>
              </a:ext>
            </a:extLst>
          </p:cNvPr>
          <p:cNvSpPr/>
          <p:nvPr/>
        </p:nvSpPr>
        <p:spPr>
          <a:xfrm>
            <a:off x="8605520" y="4698815"/>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4277541-41CC-3A22-62D8-121549068EE8}"/>
              </a:ext>
            </a:extLst>
          </p:cNvPr>
          <p:cNvCxnSpPr>
            <a:cxnSpLocks/>
          </p:cNvCxnSpPr>
          <p:nvPr/>
        </p:nvCxnSpPr>
        <p:spPr>
          <a:xfrm>
            <a:off x="8058009" y="4188485"/>
            <a:ext cx="547511" cy="57912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C514DD62-95CA-6D2D-1AF7-5ED0EFA86977}"/>
              </a:ext>
            </a:extLst>
          </p:cNvPr>
          <p:cNvSpPr txBox="1"/>
          <p:nvPr/>
        </p:nvSpPr>
        <p:spPr>
          <a:xfrm>
            <a:off x="8746694" y="4480949"/>
            <a:ext cx="798914" cy="369332"/>
          </a:xfrm>
          <a:prstGeom prst="rect">
            <a:avLst/>
          </a:prstGeom>
          <a:noFill/>
        </p:spPr>
        <p:txBody>
          <a:bodyPr wrap="square" rtlCol="0">
            <a:spAutoFit/>
          </a:bodyPr>
          <a:lstStyle/>
          <a:p>
            <a:r>
              <a:rPr lang="en-US" b="1" dirty="0">
                <a:solidFill>
                  <a:srgbClr val="002060"/>
                </a:solidFill>
                <a:latin typeface="Helvetica Neue" panose="020B0604020202020204" charset="0"/>
              </a:rPr>
              <a:t>(1,-1)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FA587C8-5F88-EBBB-EE92-D449AFD0EB94}"/>
                  </a:ext>
                </a:extLst>
              </p:cNvPr>
              <p:cNvSpPr txBox="1"/>
              <p:nvPr/>
            </p:nvSpPr>
            <p:spPr>
              <a:xfrm>
                <a:off x="7243364" y="4932956"/>
                <a:ext cx="4054556" cy="711670"/>
              </a:xfrm>
              <a:prstGeom prst="rect">
                <a:avLst/>
              </a:prstGeom>
              <a:noFill/>
            </p:spPr>
            <p:txBody>
              <a:bodyPr wrap="square" lIns="0" tIns="0" rIns="0" bIns="0" rtlCol="0">
                <a:spAutoFit/>
              </a:bodyPr>
              <a:lstStyle/>
              <a:p>
                <a14:m>
                  <m:oMath xmlns:m="http://schemas.openxmlformats.org/officeDocument/2006/math">
                    <m:d>
                      <m:dPr>
                        <m:begChr m:val="["/>
                        <m:endChr m:val="]"/>
                        <m:ctrlPr>
                          <a:rPr lang="en-US" sz="2400" i="1" dirty="0" smtClean="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1 2</m:t>
                            </m:r>
                          </m:e>
                          <m:e>
                            <m:r>
                              <a:rPr lang="en-US" sz="2400" b="0" i="1" dirty="0" smtClean="0">
                                <a:solidFill>
                                  <a:schemeClr val="accent6">
                                    <a:lumMod val="50000"/>
                                  </a:schemeClr>
                                </a:solidFill>
                                <a:latin typeface="Cambria Math" panose="02040503050406030204" pitchFamily="18" charset="0"/>
                              </a:rPr>
                              <m:t>2 1</m:t>
                            </m:r>
                          </m:e>
                        </m:eqArr>
                      </m:e>
                    </m:d>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0"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m>
                              <m:mPr>
                                <m:plcHide m:val="on"/>
                                <m:mcs>
                                  <m:mc>
                                    <m:mcPr>
                                      <m:count m:val="1"/>
                                      <m:mcJc m:val="center"/>
                                    </m:mcPr>
                                  </m:mc>
                                </m:mcs>
                                <m:ctrlPr>
                                  <a:rPr lang="en-US" sz="2400" i="1" dirty="0">
                                    <a:solidFill>
                                      <a:schemeClr val="accent6">
                                        <a:lumMod val="50000"/>
                                      </a:schemeClr>
                                    </a:solidFill>
                                    <a:latin typeface="Cambria Math" panose="02040503050406030204" pitchFamily="18" charset="0"/>
                                  </a:rPr>
                                </m:ctrlPr>
                              </m:mPr>
                              <m:mr>
                                <m:e/>
                              </m:mr>
                              <m:mr>
                                <m:e/>
                              </m:mr>
                            </m:m>
                          </m:e>
                        </m:eqArr>
                      </m:e>
                    </m:d>
                    <m:r>
                      <a:rPr lang="en-US" sz="2400" i="0" dirty="0">
                        <a:solidFill>
                          <a:schemeClr val="accent6">
                            <a:lumMod val="50000"/>
                          </a:schemeClr>
                        </a:solidFill>
                        <a:latin typeface="Cambria Math" panose="02040503050406030204" pitchFamily="18" charset="0"/>
                      </a:rPr>
                      <m:t>=</m:t>
                    </m:r>
                    <m:d>
                      <m:dPr>
                        <m:begChr m:val="["/>
                        <m:endChr m:val="]"/>
                        <m:ctrlPr>
                          <a:rPr lang="en-US" sz="2400" i="1" dirty="0">
                            <a:solidFill>
                              <a:schemeClr val="accent6">
                                <a:lumMod val="50000"/>
                              </a:schemeClr>
                            </a:solidFill>
                            <a:latin typeface="Cambria Math" panose="02040503050406030204" pitchFamily="18" charset="0"/>
                          </a:rPr>
                        </m:ctrlPr>
                      </m:dPr>
                      <m:e>
                        <m:eqArr>
                          <m:eqArrPr>
                            <m:ctrlPr>
                              <a:rPr lang="en-US" sz="2400" b="0" i="1" dirty="0" smtClean="0">
                                <a:solidFill>
                                  <a:schemeClr val="accent6">
                                    <a:lumMod val="50000"/>
                                  </a:schemeClr>
                                </a:solidFill>
                                <a:latin typeface="Cambria Math" panose="02040503050406030204" pitchFamily="18" charset="0"/>
                              </a:rPr>
                            </m:ctrlPr>
                          </m:eqArrPr>
                          <m:e>
                            <m:r>
                              <a:rPr lang="en-US" sz="2400" b="0" i="1" dirty="0" smtClean="0">
                                <a:solidFill>
                                  <a:schemeClr val="accent6">
                                    <a:lumMod val="50000"/>
                                  </a:schemeClr>
                                </a:solidFill>
                                <a:latin typeface="Cambria Math" panose="02040503050406030204" pitchFamily="18" charset="0"/>
                              </a:rPr>
                              <m:t>1</m:t>
                            </m:r>
                          </m:e>
                          <m:e>
                            <m:r>
                              <a:rPr lang="en-US" sz="2400" b="0" i="1" dirty="0" smtClean="0">
                                <a:solidFill>
                                  <a:schemeClr val="accent6">
                                    <a:lumMod val="50000"/>
                                  </a:schemeClr>
                                </a:solidFill>
                                <a:latin typeface="Cambria Math" panose="02040503050406030204" pitchFamily="18" charset="0"/>
                              </a:rPr>
                              <m:t>−1</m:t>
                            </m:r>
                          </m:e>
                        </m:eqArr>
                      </m:e>
                    </m:d>
                  </m:oMath>
                </a14:m>
                <a:r>
                  <a:rPr lang="en-US" sz="2400" dirty="0">
                    <a:solidFill>
                      <a:schemeClr val="accent6">
                        <a:lumMod val="50000"/>
                      </a:schemeClr>
                    </a:solidFill>
                    <a:latin typeface="Lato" panose="020F0502020204030203" pitchFamily="34" charset="0"/>
                    <a:ea typeface="Lato" panose="020F0502020204030203" pitchFamily="34" charset="0"/>
                    <a:cs typeface="Lato" panose="020F0502020204030203" pitchFamily="34" charset="0"/>
                  </a:rPr>
                  <a:t> = </a:t>
                </a:r>
                <a14:m>
                  <m:oMath xmlns:m="http://schemas.openxmlformats.org/officeDocument/2006/math">
                    <m:r>
                      <a:rPr lang="en-US" sz="2400" i="1">
                        <a:solidFill>
                          <a:schemeClr val="accent6">
                            <a:lumMod val="50000"/>
                          </a:schemeClr>
                        </a:solidFill>
                        <a:latin typeface="Cambria Math" panose="02040503050406030204" pitchFamily="18" charset="0"/>
                      </a:rPr>
                      <m:t>−</m:t>
                    </m:r>
                    <m:r>
                      <a:rPr lang="en-US" sz="2400" b="0" i="1" smtClean="0">
                        <a:solidFill>
                          <a:schemeClr val="accent6">
                            <a:lumMod val="50000"/>
                          </a:schemeClr>
                        </a:solidFill>
                        <a:latin typeface="Cambria Math" panose="02040503050406030204" pitchFamily="18" charset="0"/>
                      </a:rPr>
                      <m:t>1</m:t>
                    </m:r>
                    <m:d>
                      <m:dPr>
                        <m:begChr m:val="["/>
                        <m:endChr m:val="]"/>
                        <m:ctrlPr>
                          <a:rPr lang="en-US" sz="2400" i="1" smtClean="0">
                            <a:solidFill>
                              <a:schemeClr val="accent6">
                                <a:lumMod val="50000"/>
                              </a:schemeClr>
                            </a:solidFill>
                            <a:latin typeface="Cambria Math" panose="02040503050406030204" pitchFamily="18" charset="0"/>
                          </a:rPr>
                        </m:ctrlPr>
                      </m:dPr>
                      <m:e>
                        <m:m>
                          <m:mPr>
                            <m:plcHide m:val="on"/>
                            <m:mcs>
                              <m:mc>
                                <m:mcPr>
                                  <m:count m:val="1"/>
                                  <m:mcJc m:val="center"/>
                                </m:mcPr>
                              </m:mc>
                            </m:mcs>
                            <m:ctrlPr>
                              <a:rPr lang="en-US" sz="2400" i="1" smtClean="0">
                                <a:solidFill>
                                  <a:schemeClr val="accent6">
                                    <a:lumMod val="50000"/>
                                  </a:schemeClr>
                                </a:solidFill>
                                <a:latin typeface="Cambria Math" panose="02040503050406030204" pitchFamily="18" charset="0"/>
                              </a:rPr>
                            </m:ctrlPr>
                          </m:mPr>
                          <m:mr>
                            <m:e>
                              <m:r>
                                <a:rPr lang="en-US" sz="2400" b="0" i="1" smtClean="0">
                                  <a:solidFill>
                                    <a:schemeClr val="accent6">
                                      <a:lumMod val="50000"/>
                                    </a:schemeClr>
                                  </a:solidFill>
                                  <a:latin typeface="Cambria Math" panose="02040503050406030204" pitchFamily="18" charset="0"/>
                                </a:rPr>
                                <m:t>−</m:t>
                              </m:r>
                              <m:r>
                                <a:rPr lang="en-US" sz="2400" i="1" smtClean="0">
                                  <a:solidFill>
                                    <a:schemeClr val="accent6">
                                      <a:lumMod val="50000"/>
                                    </a:schemeClr>
                                  </a:solidFill>
                                  <a:latin typeface="Cambria Math" panose="02040503050406030204" pitchFamily="18" charset="0"/>
                                </a:rPr>
                                <m:t>1</m:t>
                              </m:r>
                            </m:e>
                          </m:mr>
                          <m:mr>
                            <m:e>
                              <m:r>
                                <a:rPr lang="en-US" sz="2400" i="1" smtClean="0">
                                  <a:solidFill>
                                    <a:schemeClr val="accent6">
                                      <a:lumMod val="50000"/>
                                    </a:schemeClr>
                                  </a:solidFill>
                                  <a:latin typeface="Cambria Math" panose="02040503050406030204" pitchFamily="18" charset="0"/>
                                </a:rPr>
                                <m:t>1</m:t>
                              </m:r>
                            </m:e>
                          </m:mr>
                        </m:m>
                      </m:e>
                    </m:d>
                  </m:oMath>
                </a14:m>
                <a:endParaRPr lang="en-US" sz="2400" dirty="0">
                  <a:latin typeface="Lato" panose="020F0502020204030203" pitchFamily="34" charset="0"/>
                  <a:ea typeface="Lato" panose="020F0502020204030203" pitchFamily="34" charset="0"/>
                  <a:cs typeface="Lato" panose="020F0502020204030203" pitchFamily="34" charset="0"/>
                </a:endParaRPr>
              </a:p>
            </p:txBody>
          </p:sp>
        </mc:Choice>
        <mc:Fallback xmlns="">
          <p:sp>
            <p:nvSpPr>
              <p:cNvPr id="16" name="TextBox 15">
                <a:extLst>
                  <a:ext uri="{FF2B5EF4-FFF2-40B4-BE49-F238E27FC236}">
                    <a16:creationId xmlns:a16="http://schemas.microsoft.com/office/drawing/2014/main" id="{3FA587C8-5F88-EBBB-EE92-D449AFD0EB94}"/>
                  </a:ext>
                </a:extLst>
              </p:cNvPr>
              <p:cNvSpPr txBox="1">
                <a:spLocks noRot="1" noChangeAspect="1" noMove="1" noResize="1" noEditPoints="1" noAdjustHandles="1" noChangeArrowheads="1" noChangeShapeType="1" noTextEdit="1"/>
              </p:cNvSpPr>
              <p:nvPr/>
            </p:nvSpPr>
            <p:spPr>
              <a:xfrm>
                <a:off x="7243364" y="4932956"/>
                <a:ext cx="4054556" cy="711670"/>
              </a:xfrm>
              <a:prstGeom prst="rect">
                <a:avLst/>
              </a:prstGeom>
              <a:blipFill>
                <a:blip r:embed="rId4"/>
                <a:stretch>
                  <a:fillRect b="-855"/>
                </a:stretch>
              </a:blipFill>
            </p:spPr>
            <p:txBody>
              <a:bodyPr/>
              <a:lstStyle/>
              <a:p>
                <a:r>
                  <a:rPr lang="en-US">
                    <a:noFill/>
                  </a:rPr>
                  <a:t> </a:t>
                </a:r>
              </a:p>
            </p:txBody>
          </p:sp>
        </mc:Fallback>
      </mc:AlternateContent>
    </p:spTree>
    <p:extLst>
      <p:ext uri="{BB962C8B-B14F-4D97-AF65-F5344CB8AC3E}">
        <p14:creationId xmlns:p14="http://schemas.microsoft.com/office/powerpoint/2010/main" val="4105065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cxnSp>
        <p:nvCxnSpPr>
          <p:cNvPr id="18" name="Straight Arrow Connector 17">
            <a:extLst>
              <a:ext uri="{FF2B5EF4-FFF2-40B4-BE49-F238E27FC236}">
                <a16:creationId xmlns:a16="http://schemas.microsoft.com/office/drawing/2014/main" id="{82453684-03DF-BDB7-9286-1C34D67F7F83}"/>
              </a:ext>
            </a:extLst>
          </p:cNvPr>
          <p:cNvCxnSpPr>
            <a:cxnSpLocks/>
          </p:cNvCxnSpPr>
          <p:nvPr/>
        </p:nvCxnSpPr>
        <p:spPr>
          <a:xfrm flipV="1">
            <a:off x="4602480" y="2142900"/>
            <a:ext cx="2367280" cy="240878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F4277541-41CC-3A22-62D8-121549068EE8}"/>
              </a:ext>
            </a:extLst>
          </p:cNvPr>
          <p:cNvCxnSpPr>
            <a:cxnSpLocks/>
          </p:cNvCxnSpPr>
          <p:nvPr/>
        </p:nvCxnSpPr>
        <p:spPr>
          <a:xfrm>
            <a:off x="4826000" y="2743037"/>
            <a:ext cx="2143760" cy="195577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79CE9030-EC33-5AF6-8A7C-36A4F385C92E}"/>
              </a:ext>
            </a:extLst>
          </p:cNvPr>
          <p:cNvSpPr/>
          <p:nvPr/>
        </p:nvSpPr>
        <p:spPr>
          <a:xfrm>
            <a:off x="6523772" y="4261935"/>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EB2E1A-0E18-34D6-E3CF-534B7D23349F}"/>
              </a:ext>
            </a:extLst>
          </p:cNvPr>
          <p:cNvSpPr/>
          <p:nvPr/>
        </p:nvSpPr>
        <p:spPr>
          <a:xfrm>
            <a:off x="6615212" y="2260089"/>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8521186-7117-832A-0CDA-5362E325C3A7}"/>
              </a:ext>
            </a:extLst>
          </p:cNvPr>
          <p:cNvSpPr txBox="1"/>
          <p:nvPr/>
        </p:nvSpPr>
        <p:spPr>
          <a:xfrm>
            <a:off x="7741921" y="1615057"/>
            <a:ext cx="3637280" cy="2062103"/>
          </a:xfrm>
          <a:prstGeom prst="rect">
            <a:avLst/>
          </a:prstGeom>
          <a:noFill/>
        </p:spPr>
        <p:txBody>
          <a:bodyPr wrap="square">
            <a:spAutoFit/>
          </a:bodyPr>
          <a:lstStyle/>
          <a:p>
            <a:pPr>
              <a:spcAft>
                <a:spcPts val="1200"/>
              </a:spcAft>
            </a:pPr>
            <a:r>
              <a:rPr lang="en-US" b="1" dirty="0">
                <a:latin typeface="Lato" panose="020F0502020204030203" pitchFamily="34" charset="0"/>
                <a:ea typeface="Lato" panose="020F0502020204030203" pitchFamily="34" charset="0"/>
                <a:cs typeface="Lato" panose="020F0502020204030203" pitchFamily="34" charset="0"/>
              </a:rPr>
              <a:t>Eigenvectors  act as basis vectors! </a:t>
            </a:r>
          </a:p>
          <a:p>
            <a:pPr>
              <a:spcAft>
                <a:spcPts val="1200"/>
              </a:spcAft>
            </a:pPr>
            <a:r>
              <a:rPr lang="en-US" b="1" dirty="0">
                <a:latin typeface="Lato" panose="020F0502020204030203" pitchFamily="34" charset="0"/>
                <a:ea typeface="Lato" panose="020F0502020204030203" pitchFamily="34" charset="0"/>
                <a:cs typeface="Lato" panose="020F0502020204030203" pitchFamily="34" charset="0"/>
              </a:rPr>
              <a:t>Every point in 2-D can be expressed as some combination of (1,1) and (-1,1).</a:t>
            </a:r>
          </a:p>
          <a:p>
            <a:pPr>
              <a:spcAft>
                <a:spcPts val="1200"/>
              </a:spcAft>
            </a:pPr>
            <a:br>
              <a:rPr lang="en-US" dirty="0"/>
            </a:br>
            <a:endParaRPr lang="en-US" dirty="0"/>
          </a:p>
        </p:txBody>
      </p:sp>
      <p:sp>
        <p:nvSpPr>
          <p:cNvPr id="21" name="Rectangle 20">
            <a:extLst>
              <a:ext uri="{FF2B5EF4-FFF2-40B4-BE49-F238E27FC236}">
                <a16:creationId xmlns:a16="http://schemas.microsoft.com/office/drawing/2014/main" id="{C611D865-22E5-DDA6-ACEF-AB112A28A3E5}"/>
              </a:ext>
            </a:extLst>
          </p:cNvPr>
          <p:cNvSpPr/>
          <p:nvPr/>
        </p:nvSpPr>
        <p:spPr>
          <a:xfrm rot="2520000">
            <a:off x="5547832" y="3255850"/>
            <a:ext cx="203200" cy="1828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8DCD914C-3F10-58F7-659E-9659590F0F84}"/>
              </a:ext>
            </a:extLst>
          </p:cNvPr>
          <p:cNvSpPr txBox="1"/>
          <p:nvPr/>
        </p:nvSpPr>
        <p:spPr>
          <a:xfrm>
            <a:off x="1527408" y="1481180"/>
            <a:ext cx="2860485" cy="830997"/>
          </a:xfrm>
          <a:prstGeom prst="rect">
            <a:avLst/>
          </a:prstGeom>
          <a:noFill/>
        </p:spPr>
        <p:txBody>
          <a:bodyPr wrap="square" rtlCol="0">
            <a:spAutoFit/>
          </a:bodyPr>
          <a:lstStyle/>
          <a:p>
            <a:r>
              <a:rPr lang="en-US" sz="1600" b="1" dirty="0">
                <a:solidFill>
                  <a:srgbClr val="EF7001"/>
                </a:solidFill>
                <a:latin typeface="Helvetica Neue"/>
              </a:rPr>
              <a:t>The two eigenvectors are perpendicular to each other!</a:t>
            </a:r>
            <a:endParaRPr lang="en-US" sz="1600" dirty="0"/>
          </a:p>
        </p:txBody>
      </p:sp>
      <p:pic>
        <p:nvPicPr>
          <p:cNvPr id="23" name="Picture 2" descr="Line Line">
            <a:extLst>
              <a:ext uri="{FF2B5EF4-FFF2-40B4-BE49-F238E27FC236}">
                <a16:creationId xmlns:a16="http://schemas.microsoft.com/office/drawing/2014/main" id="{8EF7685B-BF2A-74AF-76A4-24C113DB5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0000" flipV="1">
            <a:off x="3446429" y="2185552"/>
            <a:ext cx="878968" cy="33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58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cxnSp>
        <p:nvCxnSpPr>
          <p:cNvPr id="18" name="Straight Arrow Connector 17">
            <a:extLst>
              <a:ext uri="{FF2B5EF4-FFF2-40B4-BE49-F238E27FC236}">
                <a16:creationId xmlns:a16="http://schemas.microsoft.com/office/drawing/2014/main" id="{82453684-03DF-BDB7-9286-1C34D67F7F83}"/>
              </a:ext>
            </a:extLst>
          </p:cNvPr>
          <p:cNvCxnSpPr>
            <a:cxnSpLocks/>
          </p:cNvCxnSpPr>
          <p:nvPr/>
        </p:nvCxnSpPr>
        <p:spPr>
          <a:xfrm flipV="1">
            <a:off x="7839505" y="2224610"/>
            <a:ext cx="2367280" cy="240878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F4277541-41CC-3A22-62D8-121549068EE8}"/>
              </a:ext>
            </a:extLst>
          </p:cNvPr>
          <p:cNvCxnSpPr>
            <a:cxnSpLocks/>
          </p:cNvCxnSpPr>
          <p:nvPr/>
        </p:nvCxnSpPr>
        <p:spPr>
          <a:xfrm>
            <a:off x="8063025" y="2824747"/>
            <a:ext cx="2143760" cy="195577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Oval 8">
            <a:extLst>
              <a:ext uri="{FF2B5EF4-FFF2-40B4-BE49-F238E27FC236}">
                <a16:creationId xmlns:a16="http://schemas.microsoft.com/office/drawing/2014/main" id="{79CE9030-EC33-5AF6-8A7C-36A4F385C92E}"/>
              </a:ext>
            </a:extLst>
          </p:cNvPr>
          <p:cNvSpPr/>
          <p:nvPr/>
        </p:nvSpPr>
        <p:spPr>
          <a:xfrm>
            <a:off x="9318853" y="3580422"/>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EB2E1A-0E18-34D6-E3CF-534B7D23349F}"/>
              </a:ext>
            </a:extLst>
          </p:cNvPr>
          <p:cNvSpPr/>
          <p:nvPr/>
        </p:nvSpPr>
        <p:spPr>
          <a:xfrm>
            <a:off x="7971585" y="3619756"/>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611D865-22E5-DDA6-ACEF-AB112A28A3E5}"/>
              </a:ext>
            </a:extLst>
          </p:cNvPr>
          <p:cNvSpPr/>
          <p:nvPr/>
        </p:nvSpPr>
        <p:spPr>
          <a:xfrm rot="2520000">
            <a:off x="8784857" y="3337560"/>
            <a:ext cx="203200" cy="18288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 name="Google Shape;597;p20">
            <a:extLst>
              <a:ext uri="{FF2B5EF4-FFF2-40B4-BE49-F238E27FC236}">
                <a16:creationId xmlns:a16="http://schemas.microsoft.com/office/drawing/2014/main" id="{31F0BCE3-9042-1E4F-2BB6-46157F78F160}"/>
              </a:ext>
            </a:extLst>
          </p:cNvPr>
          <p:cNvCxnSpPr>
            <a:cxnSpLocks/>
          </p:cNvCxnSpPr>
          <p:nvPr/>
        </p:nvCxnSpPr>
        <p:spPr>
          <a:xfrm flipV="1">
            <a:off x="2095790" y="1736077"/>
            <a:ext cx="0" cy="3385845"/>
          </a:xfrm>
          <a:prstGeom prst="straightConnector1">
            <a:avLst/>
          </a:prstGeom>
          <a:noFill/>
          <a:ln w="38100" cap="flat" cmpd="sng">
            <a:solidFill>
              <a:srgbClr val="D5D5D5"/>
            </a:solidFill>
            <a:prstDash val="solid"/>
            <a:miter lim="400000"/>
            <a:headEnd type="none" w="sm" len="sm"/>
            <a:tailEnd type="none" w="sm" len="sm"/>
          </a:ln>
        </p:spPr>
      </p:cxnSp>
      <p:cxnSp>
        <p:nvCxnSpPr>
          <p:cNvPr id="4" name="Google Shape;597;p20">
            <a:extLst>
              <a:ext uri="{FF2B5EF4-FFF2-40B4-BE49-F238E27FC236}">
                <a16:creationId xmlns:a16="http://schemas.microsoft.com/office/drawing/2014/main" id="{9B266BDC-2AE6-2BB7-5861-C5071E04D07E}"/>
              </a:ext>
            </a:extLst>
          </p:cNvPr>
          <p:cNvCxnSpPr>
            <a:cxnSpLocks/>
          </p:cNvCxnSpPr>
          <p:nvPr/>
        </p:nvCxnSpPr>
        <p:spPr>
          <a:xfrm>
            <a:off x="1435390" y="4188485"/>
            <a:ext cx="3390610" cy="0"/>
          </a:xfrm>
          <a:prstGeom prst="straightConnector1">
            <a:avLst/>
          </a:prstGeom>
          <a:noFill/>
          <a:ln w="38100" cap="flat" cmpd="sng">
            <a:solidFill>
              <a:srgbClr val="D5D5D5"/>
            </a:solidFill>
            <a:prstDash val="solid"/>
            <a:miter lim="400000"/>
            <a:headEnd type="none" w="sm" len="sm"/>
            <a:tailEnd type="none" w="sm" len="sm"/>
          </a:ln>
        </p:spPr>
      </p:cxnSp>
      <p:sp>
        <p:nvSpPr>
          <p:cNvPr id="5" name="Oval 4">
            <a:extLst>
              <a:ext uri="{FF2B5EF4-FFF2-40B4-BE49-F238E27FC236}">
                <a16:creationId xmlns:a16="http://schemas.microsoft.com/office/drawing/2014/main" id="{B41F7E71-C0D6-07BD-F807-F70C8D2880D3}"/>
              </a:ext>
            </a:extLst>
          </p:cNvPr>
          <p:cNvSpPr/>
          <p:nvPr/>
        </p:nvSpPr>
        <p:spPr>
          <a:xfrm>
            <a:off x="2550161" y="3619756"/>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A533DB-DC56-BAD4-138E-C638A89EB81D}"/>
              </a:ext>
            </a:extLst>
          </p:cNvPr>
          <p:cNvSpPr/>
          <p:nvPr/>
        </p:nvSpPr>
        <p:spPr>
          <a:xfrm>
            <a:off x="1582710" y="3619756"/>
            <a:ext cx="182880" cy="18288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DD04670-6654-0FEE-EF05-7E37ED225F43}"/>
              </a:ext>
            </a:extLst>
          </p:cNvPr>
          <p:cNvSpPr/>
          <p:nvPr/>
        </p:nvSpPr>
        <p:spPr>
          <a:xfrm>
            <a:off x="5313680" y="3303318"/>
            <a:ext cx="1269997" cy="5232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E9CA9F6-A8A7-2CDA-A42C-29CE3A0CDAC4}"/>
              </a:ext>
            </a:extLst>
          </p:cNvPr>
          <p:cNvSpPr txBox="1"/>
          <p:nvPr/>
        </p:nvSpPr>
        <p:spPr>
          <a:xfrm>
            <a:off x="3988435" y="4470538"/>
            <a:ext cx="1020441" cy="646331"/>
          </a:xfrm>
          <a:prstGeom prst="rect">
            <a:avLst/>
          </a:prstGeom>
          <a:noFill/>
        </p:spPr>
        <p:txBody>
          <a:bodyPr wrap="square" rtlCol="0">
            <a:spAutoFit/>
          </a:bodyPr>
          <a:lstStyle/>
          <a:p>
            <a:r>
              <a:rPr lang="en-US" b="1" dirty="0">
                <a:solidFill>
                  <a:srgbClr val="002060"/>
                </a:solidFill>
                <a:latin typeface="Helvetica Neue" panose="020B0604020202020204" charset="0"/>
              </a:rPr>
              <a:t>Fixed acidity</a:t>
            </a:r>
          </a:p>
        </p:txBody>
      </p:sp>
      <p:sp>
        <p:nvSpPr>
          <p:cNvPr id="11" name="TextBox 10">
            <a:extLst>
              <a:ext uri="{FF2B5EF4-FFF2-40B4-BE49-F238E27FC236}">
                <a16:creationId xmlns:a16="http://schemas.microsoft.com/office/drawing/2014/main" id="{D89489F2-8156-4026-AB6D-54EAD98CEC48}"/>
              </a:ext>
            </a:extLst>
          </p:cNvPr>
          <p:cNvSpPr txBox="1"/>
          <p:nvPr/>
        </p:nvSpPr>
        <p:spPr>
          <a:xfrm>
            <a:off x="924563" y="1529762"/>
            <a:ext cx="1168368" cy="646331"/>
          </a:xfrm>
          <a:prstGeom prst="rect">
            <a:avLst/>
          </a:prstGeom>
          <a:noFill/>
        </p:spPr>
        <p:txBody>
          <a:bodyPr wrap="square" rtlCol="0">
            <a:spAutoFit/>
          </a:bodyPr>
          <a:lstStyle/>
          <a:p>
            <a:r>
              <a:rPr lang="en-US" b="1" dirty="0">
                <a:solidFill>
                  <a:srgbClr val="002060"/>
                </a:solidFill>
                <a:latin typeface="Helvetica Neue" panose="020B0604020202020204" charset="0"/>
              </a:rPr>
              <a:t>Citric acid</a:t>
            </a:r>
          </a:p>
        </p:txBody>
      </p:sp>
      <p:sp>
        <p:nvSpPr>
          <p:cNvPr id="12" name="TextBox 11">
            <a:extLst>
              <a:ext uri="{FF2B5EF4-FFF2-40B4-BE49-F238E27FC236}">
                <a16:creationId xmlns:a16="http://schemas.microsoft.com/office/drawing/2014/main" id="{BA87FDBA-7FD4-F477-3863-E1D4B6F01122}"/>
              </a:ext>
            </a:extLst>
          </p:cNvPr>
          <p:cNvSpPr txBox="1"/>
          <p:nvPr/>
        </p:nvSpPr>
        <p:spPr>
          <a:xfrm>
            <a:off x="9265924" y="4793703"/>
            <a:ext cx="1745452" cy="369332"/>
          </a:xfrm>
          <a:prstGeom prst="rect">
            <a:avLst/>
          </a:prstGeom>
          <a:noFill/>
        </p:spPr>
        <p:txBody>
          <a:bodyPr wrap="square" rtlCol="0">
            <a:spAutoFit/>
          </a:bodyPr>
          <a:lstStyle/>
          <a:p>
            <a:r>
              <a:rPr lang="en-US" b="1" dirty="0">
                <a:solidFill>
                  <a:srgbClr val="002060"/>
                </a:solidFill>
                <a:latin typeface="Helvetica Neue" panose="020B0604020202020204" charset="0"/>
              </a:rPr>
              <a:t>Eigenvector 1</a:t>
            </a:r>
          </a:p>
        </p:txBody>
      </p:sp>
      <p:sp>
        <p:nvSpPr>
          <p:cNvPr id="13" name="TextBox 12">
            <a:extLst>
              <a:ext uri="{FF2B5EF4-FFF2-40B4-BE49-F238E27FC236}">
                <a16:creationId xmlns:a16="http://schemas.microsoft.com/office/drawing/2014/main" id="{CFC99CE2-98A0-ED39-CFF4-52845ADDF187}"/>
              </a:ext>
            </a:extLst>
          </p:cNvPr>
          <p:cNvSpPr txBox="1"/>
          <p:nvPr/>
        </p:nvSpPr>
        <p:spPr>
          <a:xfrm>
            <a:off x="9162391" y="1483595"/>
            <a:ext cx="1745452" cy="369332"/>
          </a:xfrm>
          <a:prstGeom prst="rect">
            <a:avLst/>
          </a:prstGeom>
          <a:noFill/>
        </p:spPr>
        <p:txBody>
          <a:bodyPr wrap="square" rtlCol="0">
            <a:spAutoFit/>
          </a:bodyPr>
          <a:lstStyle/>
          <a:p>
            <a:r>
              <a:rPr lang="en-US" b="1" dirty="0">
                <a:solidFill>
                  <a:srgbClr val="002060"/>
                </a:solidFill>
                <a:latin typeface="Helvetica Neue" panose="020B0604020202020204" charset="0"/>
              </a:rPr>
              <a:t>Eigenvector 2</a:t>
            </a:r>
          </a:p>
        </p:txBody>
      </p:sp>
    </p:spTree>
    <p:extLst>
      <p:ext uri="{BB962C8B-B14F-4D97-AF65-F5344CB8AC3E}">
        <p14:creationId xmlns:p14="http://schemas.microsoft.com/office/powerpoint/2010/main" val="318014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963088" y="4406901"/>
            <a:ext cx="10363201" cy="1362076"/>
          </a:xfrm>
          <a:prstGeom prst="rect">
            <a:avLst/>
          </a:prstGeom>
          <a:noFill/>
          <a:ln>
            <a:noFill/>
          </a:ln>
        </p:spPr>
        <p:txBody>
          <a:bodyPr spcFirstLastPara="1" vert="horz" wrap="square" lIns="45713" tIns="45713" rIns="45713" bIns="45713" rtlCol="0" anchor="t" anchorCtr="0">
            <a:normAutofit/>
          </a:bodyPr>
          <a:lstStyle/>
          <a:p>
            <a:endParaRPr/>
          </a:p>
        </p:txBody>
      </p:sp>
      <p:sp>
        <p:nvSpPr>
          <p:cNvPr id="131" name="Google Shape;131;p7"/>
          <p:cNvSpPr txBox="1">
            <a:spLocks noGrp="1"/>
          </p:cNvSpPr>
          <p:nvPr>
            <p:ph type="body" idx="1"/>
          </p:nvPr>
        </p:nvSpPr>
        <p:spPr>
          <a:xfrm>
            <a:off x="963088" y="2906717"/>
            <a:ext cx="10363201"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pPr>
            <a:endParaRPr/>
          </a:p>
        </p:txBody>
      </p:sp>
      <p:pic>
        <p:nvPicPr>
          <p:cNvPr id="132" name="Google Shape;132;p7" descr="Picture 3"/>
          <p:cNvPicPr preferRelativeResize="0"/>
          <p:nvPr/>
        </p:nvPicPr>
        <p:blipFill rotWithShape="1">
          <a:blip r:embed="rId3">
            <a:alphaModFix/>
          </a:blip>
          <a:srcRect/>
          <a:stretch/>
        </p:blipFill>
        <p:spPr>
          <a:xfrm>
            <a:off x="222535" y="149412"/>
            <a:ext cx="11384145" cy="6238060"/>
          </a:xfrm>
          <a:prstGeom prst="rect">
            <a:avLst/>
          </a:prstGeom>
          <a:noFill/>
          <a:ln>
            <a:noFill/>
          </a:ln>
        </p:spPr>
      </p:pic>
      <p:sp>
        <p:nvSpPr>
          <p:cNvPr id="133" name="Google Shape;133;p7"/>
          <p:cNvSpPr txBox="1"/>
          <p:nvPr/>
        </p:nvSpPr>
        <p:spPr>
          <a:xfrm>
            <a:off x="3272119" y="6347012"/>
            <a:ext cx="3626132"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a:solidFill>
                  <a:srgbClr val="000000"/>
                </a:solidFill>
                <a:latin typeface="Calibri"/>
                <a:ea typeface="Calibri"/>
                <a:cs typeface="Calibri"/>
                <a:sym typeface="Calibri"/>
              </a:rPr>
              <a:t>Credit: Andrew Ng, </a:t>
            </a: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 Learning </a:t>
            </a:r>
            <a:endParaRPr sz="9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pic>
        <p:nvPicPr>
          <p:cNvPr id="14" name="Picture 2" descr="Image">
            <a:extLst>
              <a:ext uri="{FF2B5EF4-FFF2-40B4-BE49-F238E27FC236}">
                <a16:creationId xmlns:a16="http://schemas.microsoft.com/office/drawing/2014/main" id="{95DE0616-293E-215A-BF82-5EB89479A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019" y="3056760"/>
            <a:ext cx="746535" cy="272845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80EB0A-AC74-26E7-52FC-2828A15DC4C9}"/>
              </a:ext>
            </a:extLst>
          </p:cNvPr>
          <p:cNvSpPr txBox="1"/>
          <p:nvPr/>
        </p:nvSpPr>
        <p:spPr>
          <a:xfrm>
            <a:off x="3228546" y="2022463"/>
            <a:ext cx="3483329" cy="923330"/>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What matrix do we find the eigenvectors of to get our “new features” in PCA?</a:t>
            </a:r>
            <a:endParaRPr lang="en-US" dirty="0"/>
          </a:p>
        </p:txBody>
      </p:sp>
    </p:spTree>
    <p:extLst>
      <p:ext uri="{BB962C8B-B14F-4D97-AF65-F5344CB8AC3E}">
        <p14:creationId xmlns:p14="http://schemas.microsoft.com/office/powerpoint/2010/main" val="591730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1390595" y="2018834"/>
            <a:ext cx="9224387" cy="2339102"/>
          </a:xfrm>
          <a:prstGeom prst="rect">
            <a:avLst/>
          </a:prstGeom>
          <a:noFill/>
        </p:spPr>
        <p:txBody>
          <a:bodyPr wrap="square">
            <a:spAutoFit/>
          </a:bodyPr>
          <a:lstStyle/>
          <a:p>
            <a:pPr>
              <a:spcAft>
                <a:spcPts val="1200"/>
              </a:spcAft>
            </a:pPr>
            <a:r>
              <a:rPr lang="en-US" dirty="0">
                <a:latin typeface="Lato" panose="020F0502020204030203" pitchFamily="34" charset="0"/>
              </a:rPr>
              <a:t>By calculating the eigenvectors of the covariance matrix, we can get our </a:t>
            </a:r>
            <a:r>
              <a:rPr lang="en-US" b="1" dirty="0">
                <a:latin typeface="Lato" panose="020F0502020204030203" pitchFamily="34" charset="0"/>
              </a:rPr>
              <a:t>principal components. </a:t>
            </a:r>
          </a:p>
          <a:p>
            <a:pPr>
              <a:spcAft>
                <a:spcPts val="1200"/>
              </a:spcAft>
            </a:pPr>
            <a:r>
              <a:rPr lang="en-US" dirty="0">
                <a:latin typeface="Lato" panose="020F0502020204030203" pitchFamily="34" charset="0"/>
              </a:rPr>
              <a:t>We use the eigenvectors to create a basis for the graph. These basis vectors represent the principal components.</a:t>
            </a:r>
          </a:p>
          <a:p>
            <a:pPr>
              <a:spcAft>
                <a:spcPts val="1200"/>
              </a:spcAft>
            </a:pPr>
            <a:r>
              <a:rPr lang="en-US" dirty="0">
                <a:latin typeface="Lato" panose="020F0502020204030203" pitchFamily="34" charset="0"/>
              </a:rPr>
              <a:t>Since these are eigenvectors of the </a:t>
            </a:r>
            <a:r>
              <a:rPr lang="en-US" b="1" dirty="0">
                <a:latin typeface="Lato" panose="020F0502020204030203" pitchFamily="34" charset="0"/>
              </a:rPr>
              <a:t>covariance matrix</a:t>
            </a:r>
            <a:r>
              <a:rPr lang="en-US" dirty="0">
                <a:latin typeface="Lato" panose="020F0502020204030203" pitchFamily="34" charset="0"/>
              </a:rPr>
              <a:t>, they represent </a:t>
            </a:r>
            <a:r>
              <a:rPr lang="en-US" b="1" dirty="0">
                <a:latin typeface="Lato" panose="020F0502020204030203" pitchFamily="34" charset="0"/>
              </a:rPr>
              <a:t>directions of maximal variance.</a:t>
            </a:r>
            <a:br>
              <a:rPr lang="en-US" dirty="0"/>
            </a:br>
            <a:endParaRPr lang="en-US" dirty="0"/>
          </a:p>
        </p:txBody>
      </p:sp>
      <p:pic>
        <p:nvPicPr>
          <p:cNvPr id="9" name="Picture 8">
            <a:extLst>
              <a:ext uri="{FF2B5EF4-FFF2-40B4-BE49-F238E27FC236}">
                <a16:creationId xmlns:a16="http://schemas.microsoft.com/office/drawing/2014/main" id="{9E402F32-DC57-AC28-3E34-9D78A0CCBEA0}"/>
              </a:ext>
            </a:extLst>
          </p:cNvPr>
          <p:cNvPicPr>
            <a:picLocks noChangeAspect="1"/>
          </p:cNvPicPr>
          <p:nvPr/>
        </p:nvPicPr>
        <p:blipFill>
          <a:blip r:embed="rId3"/>
          <a:stretch>
            <a:fillRect/>
          </a:stretch>
        </p:blipFill>
        <p:spPr>
          <a:xfrm>
            <a:off x="2507367" y="4357940"/>
            <a:ext cx="4099915" cy="107451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6BAC2C9-BA46-4D8C-2ED4-3F13C711C03C}"/>
                  </a:ext>
                </a:extLst>
              </p:cNvPr>
              <p:cNvSpPr txBox="1"/>
              <p:nvPr/>
            </p:nvSpPr>
            <p:spPr>
              <a:xfrm>
                <a:off x="7724050" y="4895194"/>
                <a:ext cx="935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𝐴𝑣</m:t>
                      </m:r>
                      <m:r>
                        <a:rPr lang="en-US" i="1">
                          <a:latin typeface="Cambria Math" panose="02040503050406030204" pitchFamily="18" charset="0"/>
                        </a:rPr>
                        <m:t>= </m:t>
                      </m:r>
                      <m:r>
                        <a:rPr lang="en-US" i="1" dirty="0">
                          <a:latin typeface="Cambria Math" panose="02040503050406030204" pitchFamily="18" charset="0"/>
                        </a:rPr>
                        <m:t>𝜆</m:t>
                      </m:r>
                      <m:r>
                        <a:rPr lang="en-US" i="1" dirty="0">
                          <a:latin typeface="Cambria Math" panose="02040503050406030204" pitchFamily="18" charset="0"/>
                        </a:rPr>
                        <m:t>𝑣</m:t>
                      </m:r>
                    </m:oMath>
                  </m:oMathPara>
                </a14:m>
                <a:endParaRPr lang="en-US" dirty="0"/>
              </a:p>
            </p:txBody>
          </p:sp>
        </mc:Choice>
        <mc:Fallback xmlns="">
          <p:sp>
            <p:nvSpPr>
              <p:cNvPr id="10" name="TextBox 9">
                <a:extLst>
                  <a:ext uri="{FF2B5EF4-FFF2-40B4-BE49-F238E27FC236}">
                    <a16:creationId xmlns:a16="http://schemas.microsoft.com/office/drawing/2014/main" id="{F6BAC2C9-BA46-4D8C-2ED4-3F13C711C03C}"/>
                  </a:ext>
                </a:extLst>
              </p:cNvPr>
              <p:cNvSpPr txBox="1">
                <a:spLocks noRot="1" noChangeAspect="1" noMove="1" noResize="1" noEditPoints="1" noAdjustHandles="1" noChangeArrowheads="1" noChangeShapeType="1" noTextEdit="1"/>
              </p:cNvSpPr>
              <p:nvPr/>
            </p:nvSpPr>
            <p:spPr>
              <a:xfrm>
                <a:off x="7724050" y="4895194"/>
                <a:ext cx="935192" cy="276999"/>
              </a:xfrm>
              <a:prstGeom prst="rect">
                <a:avLst/>
              </a:prstGeom>
              <a:blipFill>
                <a:blip r:embed="rId4"/>
                <a:stretch>
                  <a:fillRect l="-5229" r="-5882" b="-8889"/>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AB6C18FC-354D-BD54-A464-D8B3D0A409E6}"/>
              </a:ext>
            </a:extLst>
          </p:cNvPr>
          <p:cNvSpPr txBox="1"/>
          <p:nvPr/>
        </p:nvSpPr>
        <p:spPr>
          <a:xfrm>
            <a:off x="1991173" y="4768647"/>
            <a:ext cx="1032387" cy="369332"/>
          </a:xfrm>
          <a:prstGeom prst="rect">
            <a:avLst/>
          </a:prstGeom>
          <a:noFill/>
        </p:spPr>
        <p:txBody>
          <a:bodyPr wrap="square" rtlCol="0">
            <a:spAutoFit/>
          </a:bodyPr>
          <a:lstStyle/>
          <a:p>
            <a:r>
              <a:rPr lang="en-US" i="1" dirty="0"/>
              <a:t>A =</a:t>
            </a:r>
          </a:p>
        </p:txBody>
      </p:sp>
      <p:sp>
        <p:nvSpPr>
          <p:cNvPr id="12" name="TextBox 11">
            <a:extLst>
              <a:ext uri="{FF2B5EF4-FFF2-40B4-BE49-F238E27FC236}">
                <a16:creationId xmlns:a16="http://schemas.microsoft.com/office/drawing/2014/main" id="{44015682-ADB2-E462-4B22-66501CC4A814}"/>
              </a:ext>
            </a:extLst>
          </p:cNvPr>
          <p:cNvSpPr txBox="1"/>
          <p:nvPr/>
        </p:nvSpPr>
        <p:spPr>
          <a:xfrm>
            <a:off x="8328628" y="5214800"/>
            <a:ext cx="2860485" cy="584775"/>
          </a:xfrm>
          <a:prstGeom prst="rect">
            <a:avLst/>
          </a:prstGeom>
          <a:noFill/>
        </p:spPr>
        <p:txBody>
          <a:bodyPr wrap="square" rtlCol="0">
            <a:spAutoFit/>
          </a:bodyPr>
          <a:lstStyle/>
          <a:p>
            <a:r>
              <a:rPr lang="en-US" sz="1600" b="1" dirty="0">
                <a:solidFill>
                  <a:srgbClr val="EF7001"/>
                </a:solidFill>
                <a:latin typeface="Helvetica Neue"/>
              </a:rPr>
              <a:t>v is the eigenvector and lambda is the eigenvalue</a:t>
            </a:r>
            <a:endParaRPr lang="en-US" sz="1600" dirty="0"/>
          </a:p>
        </p:txBody>
      </p:sp>
    </p:spTree>
    <p:extLst>
      <p:ext uri="{BB962C8B-B14F-4D97-AF65-F5344CB8AC3E}">
        <p14:creationId xmlns:p14="http://schemas.microsoft.com/office/powerpoint/2010/main" val="3528096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058588" cy="707886"/>
          </a:xfrm>
          <a:prstGeom prst="rect">
            <a:avLst/>
          </a:prstGeom>
          <a:noFill/>
        </p:spPr>
        <p:txBody>
          <a:bodyPr wrap="square" rtlCol="0">
            <a:spAutoFit/>
          </a:bodyPr>
          <a:lstStyle/>
          <a:p>
            <a:r>
              <a:rPr lang="en-US" sz="4000" b="1" dirty="0">
                <a:solidFill>
                  <a:srgbClr val="002060"/>
                </a:solidFill>
                <a:latin typeface="Helvetica Neue"/>
              </a:rPr>
              <a:t>Eigenvector Calculation</a:t>
            </a:r>
            <a:endParaRPr lang="en-US" sz="4000" dirty="0"/>
          </a:p>
        </p:txBody>
      </p:sp>
      <p:sp>
        <p:nvSpPr>
          <p:cNvPr id="8" name="TextBox 7">
            <a:extLst>
              <a:ext uri="{FF2B5EF4-FFF2-40B4-BE49-F238E27FC236}">
                <a16:creationId xmlns:a16="http://schemas.microsoft.com/office/drawing/2014/main" id="{65613C5B-2C2B-A8A9-A4E3-F26C2F95B8BA}"/>
              </a:ext>
            </a:extLst>
          </p:cNvPr>
          <p:cNvSpPr txBox="1"/>
          <p:nvPr/>
        </p:nvSpPr>
        <p:spPr>
          <a:xfrm>
            <a:off x="585559" y="1056062"/>
            <a:ext cx="8430622" cy="800219"/>
          </a:xfrm>
          <a:prstGeom prst="rect">
            <a:avLst/>
          </a:prstGeom>
          <a:noFill/>
        </p:spPr>
        <p:txBody>
          <a:bodyPr wrap="square">
            <a:spAutoFit/>
          </a:bodyPr>
          <a:lstStyle/>
          <a:p>
            <a:pPr>
              <a:spcAft>
                <a:spcPts val="1200"/>
              </a:spcAft>
            </a:pPr>
            <a:endParaRPr lang="en-US" dirty="0">
              <a:solidFill>
                <a:srgbClr val="595959"/>
              </a:solidFill>
              <a:latin typeface="Lato" panose="020F0502020204030203" pitchFamily="34" charset="0"/>
            </a:endParaRPr>
          </a:p>
          <a:p>
            <a:pPr>
              <a:spcAft>
                <a:spcPts val="1200"/>
              </a:spcAft>
            </a:pPr>
            <a:endParaRPr lang="en-US" dirty="0">
              <a:solidFill>
                <a:srgbClr val="595959"/>
              </a:solidFill>
              <a:latin typeface="Lato" panose="020F0502020204030203"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114AAE-C6C4-D05D-49A2-CB5C431811FC}"/>
                  </a:ext>
                </a:extLst>
              </p:cNvPr>
              <p:cNvSpPr txBox="1"/>
              <p:nvPr/>
            </p:nvSpPr>
            <p:spPr>
              <a:xfrm>
                <a:off x="1283921" y="1763946"/>
                <a:ext cx="93519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𝐴𝑣</m:t>
                      </m:r>
                      <m:r>
                        <a:rPr lang="en-US" i="1">
                          <a:latin typeface="Cambria Math" panose="02040503050406030204" pitchFamily="18" charset="0"/>
                        </a:rPr>
                        <m:t>= </m:t>
                      </m:r>
                      <m:r>
                        <a:rPr lang="en-US" i="1" dirty="0">
                          <a:latin typeface="Cambria Math" panose="02040503050406030204" pitchFamily="18" charset="0"/>
                        </a:rPr>
                        <m:t>𝜆</m:t>
                      </m:r>
                      <m:r>
                        <a:rPr lang="en-US" i="1" dirty="0">
                          <a:latin typeface="Cambria Math" panose="02040503050406030204" pitchFamily="18" charset="0"/>
                        </a:rPr>
                        <m:t>𝑣</m:t>
                      </m:r>
                    </m:oMath>
                  </m:oMathPara>
                </a14:m>
                <a:endParaRPr lang="en-US" dirty="0"/>
              </a:p>
            </p:txBody>
          </p:sp>
        </mc:Choice>
        <mc:Fallback xmlns="">
          <p:sp>
            <p:nvSpPr>
              <p:cNvPr id="5" name="TextBox 4">
                <a:extLst>
                  <a:ext uri="{FF2B5EF4-FFF2-40B4-BE49-F238E27FC236}">
                    <a16:creationId xmlns:a16="http://schemas.microsoft.com/office/drawing/2014/main" id="{D1114AAE-C6C4-D05D-49A2-CB5C431811FC}"/>
                  </a:ext>
                </a:extLst>
              </p:cNvPr>
              <p:cNvSpPr txBox="1">
                <a:spLocks noRot="1" noChangeAspect="1" noMove="1" noResize="1" noEditPoints="1" noAdjustHandles="1" noChangeArrowheads="1" noChangeShapeType="1" noTextEdit="1"/>
              </p:cNvSpPr>
              <p:nvPr/>
            </p:nvSpPr>
            <p:spPr>
              <a:xfrm>
                <a:off x="1283921" y="1763946"/>
                <a:ext cx="935192" cy="276999"/>
              </a:xfrm>
              <a:prstGeom prst="rect">
                <a:avLst/>
              </a:prstGeom>
              <a:blipFill>
                <a:blip r:embed="rId3"/>
                <a:stretch>
                  <a:fillRect l="-5882" r="-5882" b="-6522"/>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0C36B5E-8C4A-0A54-EBB0-9E149280486B}"/>
              </a:ext>
            </a:extLst>
          </p:cNvPr>
          <p:cNvPicPr>
            <a:picLocks noChangeAspect="1"/>
          </p:cNvPicPr>
          <p:nvPr/>
        </p:nvPicPr>
        <p:blipFill>
          <a:blip r:embed="rId4"/>
          <a:stretch>
            <a:fillRect/>
          </a:stretch>
        </p:blipFill>
        <p:spPr>
          <a:xfrm>
            <a:off x="6722579" y="2234495"/>
            <a:ext cx="4099915" cy="107451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C0367C2-D3FA-41B7-A09D-7640F66AA72B}"/>
                  </a:ext>
                </a:extLst>
              </p:cNvPr>
              <p:cNvSpPr txBox="1"/>
              <p:nvPr/>
            </p:nvSpPr>
            <p:spPr>
              <a:xfrm>
                <a:off x="5900705" y="2637176"/>
                <a:ext cx="10815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 </m:t>
                      </m:r>
                    </m:oMath>
                  </m:oMathPara>
                </a14:m>
                <a:endParaRPr lang="en-US" dirty="0"/>
              </a:p>
            </p:txBody>
          </p:sp>
        </mc:Choice>
        <mc:Fallback xmlns="">
          <p:sp>
            <p:nvSpPr>
              <p:cNvPr id="9" name="TextBox 8">
                <a:extLst>
                  <a:ext uri="{FF2B5EF4-FFF2-40B4-BE49-F238E27FC236}">
                    <a16:creationId xmlns:a16="http://schemas.microsoft.com/office/drawing/2014/main" id="{FC0367C2-D3FA-41B7-A09D-7640F66AA72B}"/>
                  </a:ext>
                </a:extLst>
              </p:cNvPr>
              <p:cNvSpPr txBox="1">
                <a:spLocks noRot="1" noChangeAspect="1" noMove="1" noResize="1" noEditPoints="1" noAdjustHandles="1" noChangeArrowheads="1" noChangeShapeType="1" noTextEdit="1"/>
              </p:cNvSpPr>
              <p:nvPr/>
            </p:nvSpPr>
            <p:spPr>
              <a:xfrm>
                <a:off x="5900705" y="2637176"/>
                <a:ext cx="1081548"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2E7F130-90E6-94DB-775E-26A6E0EC3763}"/>
                  </a:ext>
                </a:extLst>
              </p:cNvPr>
              <p:cNvSpPr txBox="1"/>
              <p:nvPr/>
            </p:nvSpPr>
            <p:spPr>
              <a:xfrm>
                <a:off x="1180682" y="2771752"/>
                <a:ext cx="13391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𝐴𝑣</m:t>
                      </m:r>
                      <m:r>
                        <a:rPr lang="en-US" i="1">
                          <a:latin typeface="Cambria Math" panose="02040503050406030204" pitchFamily="18" charset="0"/>
                        </a:rPr>
                        <m:t>− </m:t>
                      </m:r>
                      <m:r>
                        <a:rPr lang="en-US" i="1" dirty="0">
                          <a:latin typeface="Cambria Math" panose="02040503050406030204" pitchFamily="18" charset="0"/>
                        </a:rPr>
                        <m:t>𝜆</m:t>
                      </m:r>
                      <m:r>
                        <a:rPr lang="en-US" i="1" dirty="0">
                          <a:latin typeface="Cambria Math" panose="02040503050406030204" pitchFamily="18" charset="0"/>
                        </a:rPr>
                        <m:t>𝑣</m:t>
                      </m:r>
                      <m:r>
                        <a:rPr lang="en-US" i="1" dirty="0">
                          <a:latin typeface="Cambria Math" panose="02040503050406030204" pitchFamily="18" charset="0"/>
                        </a:rPr>
                        <m:t>=0</m:t>
                      </m:r>
                    </m:oMath>
                  </m:oMathPara>
                </a14:m>
                <a:endParaRPr lang="en-US" dirty="0"/>
              </a:p>
            </p:txBody>
          </p:sp>
        </mc:Choice>
        <mc:Fallback xmlns="">
          <p:sp>
            <p:nvSpPr>
              <p:cNvPr id="10" name="TextBox 9">
                <a:extLst>
                  <a:ext uri="{FF2B5EF4-FFF2-40B4-BE49-F238E27FC236}">
                    <a16:creationId xmlns:a16="http://schemas.microsoft.com/office/drawing/2014/main" id="{82E7F130-90E6-94DB-775E-26A6E0EC3763}"/>
                  </a:ext>
                </a:extLst>
              </p:cNvPr>
              <p:cNvSpPr txBox="1">
                <a:spLocks noRot="1" noChangeAspect="1" noMove="1" noResize="1" noEditPoints="1" noAdjustHandles="1" noChangeArrowheads="1" noChangeShapeType="1" noTextEdit="1"/>
              </p:cNvSpPr>
              <p:nvPr/>
            </p:nvSpPr>
            <p:spPr>
              <a:xfrm>
                <a:off x="1180682" y="2771752"/>
                <a:ext cx="1339148" cy="276999"/>
              </a:xfrm>
              <a:prstGeom prst="rect">
                <a:avLst/>
              </a:prstGeom>
              <a:blipFill>
                <a:blip r:embed="rId6"/>
                <a:stretch>
                  <a:fillRect l="-4110" r="-365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2C023D-F2BC-5B04-2F7F-975F429B9722}"/>
                  </a:ext>
                </a:extLst>
              </p:cNvPr>
              <p:cNvSpPr txBox="1"/>
              <p:nvPr/>
            </p:nvSpPr>
            <p:spPr>
              <a:xfrm>
                <a:off x="1180684" y="3152003"/>
                <a:ext cx="140596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a:rPr lang="en-US" i="1" dirty="0">
                          <a:latin typeface="Cambria Math" panose="02040503050406030204" pitchFamily="18" charset="0"/>
                        </a:rPr>
                        <m:t>𝜆</m:t>
                      </m:r>
                      <m:r>
                        <a:rPr lang="en-US" i="1" dirty="0">
                          <a:latin typeface="Cambria Math" panose="02040503050406030204" pitchFamily="18" charset="0"/>
                        </a:rPr>
                        <m:t>)</m:t>
                      </m:r>
                      <m:r>
                        <a:rPr lang="en-US" i="1" dirty="0">
                          <a:latin typeface="Cambria Math" panose="02040503050406030204" pitchFamily="18" charset="0"/>
                        </a:rPr>
                        <m:t>𝑣</m:t>
                      </m:r>
                      <m:r>
                        <a:rPr lang="en-US" i="1" dirty="0">
                          <a:latin typeface="Cambria Math" panose="02040503050406030204" pitchFamily="18" charset="0"/>
                        </a:rPr>
                        <m:t>=0</m:t>
                      </m:r>
                    </m:oMath>
                  </m:oMathPara>
                </a14:m>
                <a:endParaRPr lang="en-US" dirty="0"/>
              </a:p>
            </p:txBody>
          </p:sp>
        </mc:Choice>
        <mc:Fallback xmlns="">
          <p:sp>
            <p:nvSpPr>
              <p:cNvPr id="11" name="TextBox 10">
                <a:extLst>
                  <a:ext uri="{FF2B5EF4-FFF2-40B4-BE49-F238E27FC236}">
                    <a16:creationId xmlns:a16="http://schemas.microsoft.com/office/drawing/2014/main" id="{1A2C023D-F2BC-5B04-2F7F-975F429B9722}"/>
                  </a:ext>
                </a:extLst>
              </p:cNvPr>
              <p:cNvSpPr txBox="1">
                <a:spLocks noRot="1" noChangeAspect="1" noMove="1" noResize="1" noEditPoints="1" noAdjustHandles="1" noChangeArrowheads="1" noChangeShapeType="1" noTextEdit="1"/>
              </p:cNvSpPr>
              <p:nvPr/>
            </p:nvSpPr>
            <p:spPr>
              <a:xfrm>
                <a:off x="1180684" y="3152003"/>
                <a:ext cx="1405962" cy="276999"/>
              </a:xfrm>
              <a:prstGeom prst="rect">
                <a:avLst/>
              </a:prstGeom>
              <a:blipFill>
                <a:blip r:embed="rId7"/>
                <a:stretch>
                  <a:fillRect l="-5652" t="-2174" r="-3478" b="-32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EA4A656-C626-18FF-5F74-33EC954075D2}"/>
                  </a:ext>
                </a:extLst>
              </p:cNvPr>
              <p:cNvSpPr txBox="1"/>
              <p:nvPr/>
            </p:nvSpPr>
            <p:spPr>
              <a:xfrm>
                <a:off x="1180684" y="3532254"/>
                <a:ext cx="12293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a:rPr lang="en-US" i="1" dirty="0">
                          <a:latin typeface="Cambria Math" panose="02040503050406030204" pitchFamily="18" charset="0"/>
                        </a:rPr>
                        <m:t>𝜆</m:t>
                      </m:r>
                      <m:r>
                        <a:rPr lang="en-US" i="1" dirty="0">
                          <a:latin typeface="Cambria Math" panose="02040503050406030204" pitchFamily="18" charset="0"/>
                        </a:rPr>
                        <m:t>|=0</m:t>
                      </m:r>
                    </m:oMath>
                  </m:oMathPara>
                </a14:m>
                <a:endParaRPr lang="en-US" dirty="0"/>
              </a:p>
            </p:txBody>
          </p:sp>
        </mc:Choice>
        <mc:Fallback xmlns="">
          <p:sp>
            <p:nvSpPr>
              <p:cNvPr id="12" name="TextBox 11">
                <a:extLst>
                  <a:ext uri="{FF2B5EF4-FFF2-40B4-BE49-F238E27FC236}">
                    <a16:creationId xmlns:a16="http://schemas.microsoft.com/office/drawing/2014/main" id="{0EA4A656-C626-18FF-5F74-33EC954075D2}"/>
                  </a:ext>
                </a:extLst>
              </p:cNvPr>
              <p:cNvSpPr txBox="1">
                <a:spLocks noRot="1" noChangeAspect="1" noMove="1" noResize="1" noEditPoints="1" noAdjustHandles="1" noChangeArrowheads="1" noChangeShapeType="1" noTextEdit="1"/>
              </p:cNvSpPr>
              <p:nvPr/>
            </p:nvSpPr>
            <p:spPr>
              <a:xfrm>
                <a:off x="1180684" y="3532254"/>
                <a:ext cx="1229311" cy="276999"/>
              </a:xfrm>
              <a:prstGeom prst="rect">
                <a:avLst/>
              </a:prstGeom>
              <a:blipFill>
                <a:blip r:embed="rId8"/>
                <a:stretch>
                  <a:fillRect l="-6468" t="-2174" r="-4478" b="-3260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B645E8BC-59AF-BA18-8DB9-B8793593DBC1}"/>
              </a:ext>
            </a:extLst>
          </p:cNvPr>
          <p:cNvSpPr txBox="1"/>
          <p:nvPr/>
        </p:nvSpPr>
        <p:spPr>
          <a:xfrm>
            <a:off x="1052052" y="4220824"/>
            <a:ext cx="6096000" cy="1200329"/>
          </a:xfrm>
          <a:prstGeom prst="rect">
            <a:avLst/>
          </a:prstGeom>
          <a:noFill/>
        </p:spPr>
        <p:txBody>
          <a:bodyPr wrap="square">
            <a:spAutoFit/>
          </a:bodyPr>
          <a:lstStyle/>
          <a:p>
            <a:r>
              <a:rPr lang="en-US" dirty="0">
                <a:latin typeface="Lato" panose="020F0502020204030203" pitchFamily="34" charset="0"/>
              </a:rPr>
              <a:t>When you find the root of the resulting polynomial, you will find all the possible eigenvalues. For each eigenvalue, plug it into the original equation to find the corresponding eigenvector v.</a:t>
            </a:r>
            <a:endParaRPr lang="en-US" dirty="0"/>
          </a:p>
        </p:txBody>
      </p:sp>
    </p:spTree>
    <p:extLst>
      <p:ext uri="{BB962C8B-B14F-4D97-AF65-F5344CB8AC3E}">
        <p14:creationId xmlns:p14="http://schemas.microsoft.com/office/powerpoint/2010/main" val="3202351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sp>
        <p:nvSpPr>
          <p:cNvPr id="4" name="TextBox 3">
            <a:extLst>
              <a:ext uri="{FF2B5EF4-FFF2-40B4-BE49-F238E27FC236}">
                <a16:creationId xmlns:a16="http://schemas.microsoft.com/office/drawing/2014/main" id="{056C1E4A-1FA5-EA4E-B0A2-F67576C5F812}"/>
              </a:ext>
            </a:extLst>
          </p:cNvPr>
          <p:cNvSpPr txBox="1"/>
          <p:nvPr/>
        </p:nvSpPr>
        <p:spPr>
          <a:xfrm>
            <a:off x="2216430" y="1868559"/>
            <a:ext cx="5496339" cy="369332"/>
          </a:xfrm>
          <a:prstGeom prst="rect">
            <a:avLst/>
          </a:prstGeom>
          <a:noFill/>
        </p:spPr>
        <p:txBody>
          <a:bodyPr wrap="square" rtlCol="0">
            <a:spAutoFit/>
          </a:bodyPr>
          <a:lstStyle/>
          <a:p>
            <a:r>
              <a:rPr lang="en-US" dirty="0">
                <a:latin typeface="Helvetica Neue"/>
              </a:rPr>
              <a:t>Standardization</a:t>
            </a:r>
          </a:p>
        </p:txBody>
      </p:sp>
      <p:sp>
        <p:nvSpPr>
          <p:cNvPr id="5" name="TextBox 4">
            <a:extLst>
              <a:ext uri="{FF2B5EF4-FFF2-40B4-BE49-F238E27FC236}">
                <a16:creationId xmlns:a16="http://schemas.microsoft.com/office/drawing/2014/main" id="{3AAE61F1-F836-C49A-897E-0C72B157A291}"/>
              </a:ext>
            </a:extLst>
          </p:cNvPr>
          <p:cNvSpPr txBox="1"/>
          <p:nvPr/>
        </p:nvSpPr>
        <p:spPr>
          <a:xfrm>
            <a:off x="2216430" y="2390291"/>
            <a:ext cx="5496339" cy="369332"/>
          </a:xfrm>
          <a:prstGeom prst="rect">
            <a:avLst/>
          </a:prstGeom>
          <a:noFill/>
        </p:spPr>
        <p:txBody>
          <a:bodyPr wrap="square" rtlCol="0">
            <a:spAutoFit/>
          </a:bodyPr>
          <a:lstStyle/>
          <a:p>
            <a:r>
              <a:rPr lang="en-US" dirty="0">
                <a:latin typeface="Helvetica Neue"/>
              </a:rPr>
              <a:t>Covariance Matrix Calculation</a:t>
            </a:r>
          </a:p>
        </p:txBody>
      </p:sp>
      <p:sp>
        <p:nvSpPr>
          <p:cNvPr id="6" name="TextBox 5">
            <a:extLst>
              <a:ext uri="{FF2B5EF4-FFF2-40B4-BE49-F238E27FC236}">
                <a16:creationId xmlns:a16="http://schemas.microsoft.com/office/drawing/2014/main" id="{48265400-A1F8-48C7-C423-48C0DE565E5A}"/>
              </a:ext>
            </a:extLst>
          </p:cNvPr>
          <p:cNvSpPr txBox="1"/>
          <p:nvPr/>
        </p:nvSpPr>
        <p:spPr>
          <a:xfrm>
            <a:off x="2216429" y="2933486"/>
            <a:ext cx="5496339" cy="369332"/>
          </a:xfrm>
          <a:prstGeom prst="rect">
            <a:avLst/>
          </a:prstGeom>
          <a:noFill/>
        </p:spPr>
        <p:txBody>
          <a:bodyPr wrap="square" rtlCol="0">
            <a:spAutoFit/>
          </a:bodyPr>
          <a:lstStyle/>
          <a:p>
            <a:r>
              <a:rPr lang="en-US" dirty="0">
                <a:latin typeface="Helvetica Neue"/>
              </a:rPr>
              <a:t>Eigenvector Calculation</a:t>
            </a:r>
          </a:p>
        </p:txBody>
      </p:sp>
      <p:sp>
        <p:nvSpPr>
          <p:cNvPr id="7" name="TextBox 6">
            <a:extLst>
              <a:ext uri="{FF2B5EF4-FFF2-40B4-BE49-F238E27FC236}">
                <a16:creationId xmlns:a16="http://schemas.microsoft.com/office/drawing/2014/main" id="{4A0A5875-5285-6C9C-313E-1712851A3B39}"/>
              </a:ext>
            </a:extLst>
          </p:cNvPr>
          <p:cNvSpPr txBox="1"/>
          <p:nvPr/>
        </p:nvSpPr>
        <p:spPr>
          <a:xfrm>
            <a:off x="2216429" y="3476679"/>
            <a:ext cx="5496339" cy="369332"/>
          </a:xfrm>
          <a:prstGeom prst="rect">
            <a:avLst/>
          </a:prstGeom>
          <a:noFill/>
        </p:spPr>
        <p:txBody>
          <a:bodyPr wrap="square" rtlCol="0">
            <a:spAutoFit/>
          </a:bodyPr>
          <a:lstStyle/>
          <a:p>
            <a:r>
              <a:rPr lang="en-US" dirty="0">
                <a:latin typeface="Helvetica Neue"/>
              </a:rPr>
              <a:t>Form Principal Components and Build Graph</a:t>
            </a:r>
          </a:p>
        </p:txBody>
      </p:sp>
    </p:spTree>
    <p:extLst>
      <p:ext uri="{BB962C8B-B14F-4D97-AF65-F5344CB8AC3E}">
        <p14:creationId xmlns:p14="http://schemas.microsoft.com/office/powerpoint/2010/main" val="1924410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206072" cy="707886"/>
          </a:xfrm>
          <a:prstGeom prst="rect">
            <a:avLst/>
          </a:prstGeom>
          <a:noFill/>
        </p:spPr>
        <p:txBody>
          <a:bodyPr wrap="square" rtlCol="0">
            <a:spAutoFit/>
          </a:bodyPr>
          <a:lstStyle/>
          <a:p>
            <a:r>
              <a:rPr lang="en-US" sz="4000" b="1" dirty="0">
                <a:solidFill>
                  <a:srgbClr val="002060"/>
                </a:solidFill>
                <a:latin typeface="Helvetica Neue"/>
              </a:rPr>
              <a:t>Form Principal Components and Build Graph</a:t>
            </a:r>
            <a:endParaRPr lang="en-US" sz="4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44DD63-927B-CE1F-C0F9-754BABCB8989}"/>
                  </a:ext>
                </a:extLst>
              </p:cNvPr>
              <p:cNvSpPr txBox="1"/>
              <p:nvPr/>
            </p:nvSpPr>
            <p:spPr>
              <a:xfrm>
                <a:off x="1419734" y="1741091"/>
                <a:ext cx="7737988" cy="838691"/>
              </a:xfrm>
              <a:prstGeom prst="rect">
                <a:avLst/>
              </a:prstGeom>
              <a:noFill/>
            </p:spPr>
            <p:txBody>
              <a:bodyPr wrap="square" rtlCol="0">
                <a:spAutoFit/>
              </a:bodyPr>
              <a:lstStyle/>
              <a:p>
                <a14:m>
                  <m:oMath xmlns:m="http://schemas.openxmlformats.org/officeDocument/2006/math">
                    <m:sSub>
                      <m:sSubPr>
                        <m:ctrlPr>
                          <a:rPr lang="en-US" sz="2400" i="1" dirty="0" smtClean="0">
                            <a:solidFill>
                              <a:schemeClr val="tx1"/>
                            </a:solidFill>
                            <a:latin typeface="Cambria Math" panose="02040503050406030204" pitchFamily="18" charset="0"/>
                          </a:rPr>
                        </m:ctrlPr>
                      </m:sSubPr>
                      <m:e>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Let</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three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eigenvalues</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of</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three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eigenvectors</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𝑣</m:t>
                            </m:r>
                          </m:e>
                          <m:sub>
                            <m:r>
                              <a:rPr lang="en-US" sz="2400" dirty="0">
                                <a:solidFill>
                                  <a:schemeClr val="tx1"/>
                                </a:solidFill>
                                <a:latin typeface="Cambria Math" panose="02040503050406030204" pitchFamily="18" charset="0"/>
                              </a:rPr>
                              <m:t>1</m:t>
                            </m:r>
                          </m:sub>
                        </m:sSub>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 </m:t>
                            </m:r>
                            <m:r>
                              <a:rPr lang="en-US" sz="2400" dirty="0">
                                <a:solidFill>
                                  <a:schemeClr val="tx1"/>
                                </a:solidFill>
                                <a:latin typeface="Cambria Math" panose="02040503050406030204" pitchFamily="18" charset="0"/>
                              </a:rPr>
                              <m:t>𝑣</m:t>
                            </m:r>
                          </m:e>
                          <m:sub>
                            <m:r>
                              <a:rPr lang="en-US" sz="2400" dirty="0">
                                <a:solidFill>
                                  <a:schemeClr val="tx1"/>
                                </a:solidFill>
                                <a:latin typeface="Cambria Math" panose="02040503050406030204" pitchFamily="18" charset="0"/>
                              </a:rPr>
                              <m:t>2,</m:t>
                            </m:r>
                          </m:sub>
                        </m:sSub>
                        <m:r>
                          <a:rPr lang="en-US" sz="2400" dirty="0">
                            <a:solidFill>
                              <a:schemeClr val="tx1"/>
                            </a:solidFill>
                            <a:latin typeface="Cambria Math" panose="02040503050406030204" pitchFamily="18" charset="0"/>
                          </a:rPr>
                          <m:t>,</m:t>
                        </m:r>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𝑣</m:t>
                            </m:r>
                          </m:e>
                          <m:sub>
                            <m:r>
                              <a:rPr lang="en-US" sz="2400" dirty="0">
                                <a:solidFill>
                                  <a:schemeClr val="tx1"/>
                                </a:solidFill>
                                <a:latin typeface="Cambria Math" panose="02040503050406030204" pitchFamily="18" charset="0"/>
                              </a:rPr>
                              <m:t>3</m:t>
                            </m:r>
                          </m:sub>
                        </m:sSub>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be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a:rPr lang="en-US" sz="2400" i="1" dirty="0">
                            <a:solidFill>
                              <a:schemeClr val="tx1"/>
                            </a:solidFill>
                            <a:latin typeface="Cambria Math" panose="02040503050406030204" pitchFamily="18" charset="0"/>
                          </a:rPr>
                          <m:t>𝜆</m:t>
                        </m:r>
                      </m:e>
                      <m:sub>
                        <m:r>
                          <a:rPr lang="en-US" sz="2400" dirty="0">
                            <a:solidFill>
                              <a:schemeClr val="tx1"/>
                            </a:solidFill>
                            <a:latin typeface="Cambria Math" panose="02040503050406030204" pitchFamily="18" charset="0"/>
                          </a:rPr>
                          <m:t>1</m:t>
                        </m:r>
                      </m:sub>
                    </m:sSub>
                    <m:r>
                      <a:rPr lang="en-US" sz="2400" dirty="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𝜆</m:t>
                        </m:r>
                      </m:e>
                      <m:sub>
                        <m:r>
                          <a:rPr lang="en-US" sz="2400" dirty="0">
                            <a:solidFill>
                              <a:schemeClr val="tx1"/>
                            </a:solidFill>
                            <a:latin typeface="Cambria Math" panose="02040503050406030204" pitchFamily="18" charset="0"/>
                          </a:rPr>
                          <m:t>2</m:t>
                        </m:r>
                      </m:sub>
                    </m:sSub>
                    <m:r>
                      <a:rPr lang="en-US" sz="2400" dirty="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𝜆</m:t>
                        </m:r>
                      </m:e>
                      <m:sub>
                        <m:r>
                          <a:rPr lang="en-US" sz="2400" dirty="0">
                            <a:solidFill>
                              <a:schemeClr val="tx1"/>
                            </a:solidFill>
                            <a:latin typeface="Cambria Math" panose="02040503050406030204" pitchFamily="18" charset="0"/>
                          </a:rPr>
                          <m:t>3</m:t>
                        </m:r>
                      </m:sub>
                    </m:sSub>
                  </m:oMath>
                </a14:m>
                <a:r>
                  <a:rPr lang="en-US" sz="2400" dirty="0">
                    <a:solidFill>
                      <a:schemeClr val="tx1"/>
                    </a:solidFill>
                  </a:rPr>
                  <a:t> </a:t>
                </a:r>
                <a14:m>
                  <m:oMath xmlns:m="http://schemas.openxmlformats.org/officeDocument/2006/math">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such</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that</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 </m:t>
                    </m:r>
                    <m:sSub>
                      <m:sSubPr>
                        <m:ctrlPr>
                          <a:rPr lang="en-US" sz="2400" i="1" dirty="0" smtClean="0">
                            <a:solidFill>
                              <a:srgbClr val="836967"/>
                            </a:solidFill>
                            <a:latin typeface="Cambria Math" panose="02040503050406030204" pitchFamily="18" charset="0"/>
                          </a:rPr>
                        </m:ctrlPr>
                      </m:sSubPr>
                      <m:e>
                        <m:r>
                          <a:rPr lang="en-US" sz="2400" i="1" dirty="0">
                            <a:latin typeface="Cambria Math" panose="02040503050406030204" pitchFamily="18" charset="0"/>
                          </a:rPr>
                          <m:t>𝜆</m:t>
                        </m:r>
                      </m:e>
                      <m:sub>
                        <m:r>
                          <a:rPr lang="en-US" sz="2400" i="0" dirty="0">
                            <a:latin typeface="Cambria Math" panose="02040503050406030204" pitchFamily="18" charset="0"/>
                          </a:rPr>
                          <m:t>1</m:t>
                        </m:r>
                      </m:sub>
                    </m:sSub>
                    <m:r>
                      <a:rPr lang="en-US" sz="2400" i="0" dirty="0" smtClean="0">
                        <a:latin typeface="Cambria Math" panose="02040503050406030204" pitchFamily="18" charset="0"/>
                      </a:rPr>
                      <m:t>&gt;=</m:t>
                    </m:r>
                    <m:sSub>
                      <m:sSubPr>
                        <m:ctrlPr>
                          <a:rPr lang="en-US" sz="2400" i="1" dirty="0" smtClean="0">
                            <a:solidFill>
                              <a:srgbClr val="836967"/>
                            </a:solidFill>
                            <a:latin typeface="Cambria Math" panose="02040503050406030204" pitchFamily="18" charset="0"/>
                          </a:rPr>
                        </m:ctrlPr>
                      </m:sSubPr>
                      <m:e>
                        <m:r>
                          <a:rPr lang="en-US" sz="2400" i="1" dirty="0">
                            <a:latin typeface="Cambria Math" panose="02040503050406030204" pitchFamily="18" charset="0"/>
                          </a:rPr>
                          <m:t>𝜆</m:t>
                        </m:r>
                      </m:e>
                      <m:sub>
                        <m:r>
                          <a:rPr lang="en-US" sz="2400" i="0" dirty="0">
                            <a:latin typeface="Cambria Math" panose="02040503050406030204" pitchFamily="18" charset="0"/>
                          </a:rPr>
                          <m:t>2</m:t>
                        </m:r>
                      </m:sub>
                    </m:sSub>
                    <m:r>
                      <a:rPr lang="en-US" sz="2400" i="0" dirty="0" smtClean="0">
                        <a:latin typeface="Cambria Math" panose="02040503050406030204" pitchFamily="18" charset="0"/>
                      </a:rPr>
                      <m:t>&gt;=</m:t>
                    </m:r>
                    <m:sSub>
                      <m:sSubPr>
                        <m:ctrlPr>
                          <a:rPr lang="en-US" sz="2400" i="1" dirty="0" smtClean="0">
                            <a:solidFill>
                              <a:srgbClr val="836967"/>
                            </a:solidFill>
                            <a:latin typeface="Cambria Math" panose="02040503050406030204" pitchFamily="18" charset="0"/>
                          </a:rPr>
                        </m:ctrlPr>
                      </m:sSubPr>
                      <m:e>
                        <m:r>
                          <a:rPr lang="en-US" sz="2400" i="1" dirty="0">
                            <a:latin typeface="Cambria Math" panose="02040503050406030204" pitchFamily="18" charset="0"/>
                          </a:rPr>
                          <m:t>𝜆</m:t>
                        </m:r>
                      </m:e>
                      <m:sub>
                        <m:r>
                          <a:rPr lang="en-US" sz="2400" i="0" dirty="0">
                            <a:latin typeface="Cambria Math" panose="02040503050406030204" pitchFamily="18" charset="0"/>
                          </a:rPr>
                          <m:t>3</m:t>
                        </m:r>
                      </m:sub>
                    </m:sSub>
                  </m:oMath>
                </a14:m>
                <a:endParaRPr lang="en-US" sz="2400" dirty="0"/>
              </a:p>
            </p:txBody>
          </p:sp>
        </mc:Choice>
        <mc:Fallback xmlns="">
          <p:sp>
            <p:nvSpPr>
              <p:cNvPr id="8" name="TextBox 7">
                <a:extLst>
                  <a:ext uri="{FF2B5EF4-FFF2-40B4-BE49-F238E27FC236}">
                    <a16:creationId xmlns:a16="http://schemas.microsoft.com/office/drawing/2014/main" id="{5E44DD63-927B-CE1F-C0F9-754BABCB8989}"/>
                  </a:ext>
                </a:extLst>
              </p:cNvPr>
              <p:cNvSpPr txBox="1">
                <a:spLocks noRot="1" noChangeAspect="1" noMove="1" noResize="1" noEditPoints="1" noAdjustHandles="1" noChangeArrowheads="1" noChangeShapeType="1" noTextEdit="1"/>
              </p:cNvSpPr>
              <p:nvPr/>
            </p:nvSpPr>
            <p:spPr>
              <a:xfrm>
                <a:off x="1419734" y="1741091"/>
                <a:ext cx="7737988" cy="838691"/>
              </a:xfrm>
              <a:prstGeom prst="rect">
                <a:avLst/>
              </a:prstGeom>
              <a:blipFill>
                <a:blip r:embed="rId3"/>
                <a:stretch>
                  <a:fillRect l="-164" t="-5970" b="-8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D523AB-4EE9-EF84-C325-4460993C6934}"/>
                  </a:ext>
                </a:extLst>
              </p:cNvPr>
              <p:cNvSpPr txBox="1"/>
              <p:nvPr/>
            </p:nvSpPr>
            <p:spPr>
              <a:xfrm>
                <a:off x="875751" y="2872469"/>
                <a:ext cx="8894782" cy="847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Then</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b="1" dirty="0" smtClean="0">
                          <a:solidFill>
                            <a:schemeClr val="tx1"/>
                          </a:solidFill>
                          <a:latin typeface="Lato" panose="020F0502020204030203" pitchFamily="34" charset="0"/>
                          <a:ea typeface="Lato" panose="020F0502020204030203" pitchFamily="34" charset="0"/>
                          <a:cs typeface="Lato" panose="020F0502020204030203" pitchFamily="34" charset="0"/>
                        </a:rPr>
                        <m:t>principal</m:t>
                      </m:r>
                      <m:r>
                        <m:rPr>
                          <m:nor/>
                        </m:rPr>
                        <a:rPr lang="en-US" sz="2400" b="1"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b="1" dirty="0" smtClean="0">
                          <a:solidFill>
                            <a:schemeClr val="tx1"/>
                          </a:solidFill>
                          <a:latin typeface="Lato" panose="020F0502020204030203" pitchFamily="34" charset="0"/>
                          <a:ea typeface="Lato" panose="020F0502020204030203" pitchFamily="34" charset="0"/>
                          <a:cs typeface="Lato" panose="020F0502020204030203" pitchFamily="34" charset="0"/>
                        </a:rPr>
                        <m:t>components</m:t>
                      </m:r>
                      <m:r>
                        <m:rPr>
                          <m:nor/>
                        </m:rPr>
                        <a:rPr lang="en-US" sz="2400" b="1"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will</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be</m:t>
                      </m:r>
                      <m:r>
                        <m:rPr>
                          <m:nor/>
                        </m:rPr>
                        <a:rPr lang="en-US" sz="2400" dirty="0" smtClean="0">
                          <a:solidFill>
                            <a:schemeClr val="tx1"/>
                          </a:solidFill>
                          <a:latin typeface="Lato" panose="020F0502020204030203" pitchFamily="34" charset="0"/>
                          <a:ea typeface="Lato" panose="020F0502020204030203" pitchFamily="34" charset="0"/>
                          <a:cs typeface="Lato" panose="020F0502020204030203" pitchFamily="34" charset="0"/>
                        </a:rPr>
                        <m:t> </m:t>
                      </m:r>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𝑣</m:t>
                          </m:r>
                        </m:e>
                        <m:sub>
                          <m:r>
                            <a:rPr lang="en-US" sz="2400" dirty="0">
                              <a:solidFill>
                                <a:schemeClr val="tx1"/>
                              </a:solidFill>
                              <a:latin typeface="Cambria Math" panose="02040503050406030204" pitchFamily="18" charset="0"/>
                            </a:rPr>
                            <m:t>1</m:t>
                          </m:r>
                        </m:sub>
                      </m:sSub>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 </m:t>
                          </m:r>
                          <m:r>
                            <a:rPr lang="en-US" sz="2400" dirty="0">
                              <a:solidFill>
                                <a:schemeClr val="tx1"/>
                              </a:solidFill>
                              <a:latin typeface="Cambria Math" panose="02040503050406030204" pitchFamily="18" charset="0"/>
                            </a:rPr>
                            <m:t>𝑣</m:t>
                          </m:r>
                        </m:e>
                        <m:sub>
                          <m:r>
                            <a:rPr lang="en-US" sz="2400" dirty="0">
                              <a:solidFill>
                                <a:schemeClr val="tx1"/>
                              </a:solidFill>
                              <a:latin typeface="Cambria Math" panose="02040503050406030204" pitchFamily="18" charset="0"/>
                            </a:rPr>
                            <m:t>2,</m:t>
                          </m:r>
                        </m:sub>
                      </m:sSub>
                      <m:r>
                        <a:rPr lang="en-US" sz="2400" dirty="0">
                          <a:solidFill>
                            <a:schemeClr val="tx1"/>
                          </a:solidFill>
                          <a:latin typeface="Cambria Math" panose="02040503050406030204" pitchFamily="18" charset="0"/>
                        </a:rPr>
                        <m:t>,</m:t>
                      </m:r>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𝑣</m:t>
                          </m:r>
                        </m:e>
                        <m:sub>
                          <m:r>
                            <a:rPr lang="en-US" sz="2400" dirty="0">
                              <a:solidFill>
                                <a:schemeClr val="tx1"/>
                              </a:solidFill>
                              <a:latin typeface="Cambria Math" panose="02040503050406030204" pitchFamily="18" charset="0"/>
                            </a:rPr>
                            <m:t>3</m:t>
                          </m:r>
                        </m:sub>
                      </m:sSub>
                      <m:r>
                        <m:rPr>
                          <m:nor/>
                        </m:rPr>
                        <a:rPr lang="en-US" sz="2400" dirty="0">
                          <a:solidFill>
                            <a:schemeClr val="tx1"/>
                          </a:solidFill>
                          <a:latin typeface="Cambria Math" panose="02040503050406030204" pitchFamily="18"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and</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m:t>variances</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they</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carry</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are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in</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ratio</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sz="2400" dirty="0">
                          <a:solidFill>
                            <a:schemeClr val="tx1"/>
                          </a:solidFill>
                          <a:latin typeface="Lato" panose="020F0502020204030203" pitchFamily="34" charset="0"/>
                          <a:ea typeface="Lato" panose="020F0502020204030203" pitchFamily="34" charset="0"/>
                          <a:cs typeface="Lato" panose="020F0502020204030203" pitchFamily="34" charset="0"/>
                        </a:rPr>
                        <m:t>of</m:t>
                      </m:r>
                      <m:r>
                        <a:rPr lang="en-US" sz="2400" dirty="0">
                          <a:solidFill>
                            <a:schemeClr val="tx1"/>
                          </a:solidFill>
                          <a:latin typeface="Cambria Math" panose="02040503050406030204" pitchFamily="18" charset="0"/>
                          <a:ea typeface="Lato" panose="020F0502020204030203" pitchFamily="34" charset="0"/>
                          <a:cs typeface="Lato" panose="020F0502020204030203" pitchFamily="34" charset="0"/>
                        </a:rPr>
                        <m:t> </m:t>
                      </m:r>
                      <m:sSub>
                        <m:sSubPr>
                          <m:ctrlPr>
                            <a:rPr lang="en-US" sz="2400" i="1" dirty="0">
                              <a:solidFill>
                                <a:schemeClr val="tx1"/>
                              </a:solidFill>
                              <a:latin typeface="Cambria Math" panose="02040503050406030204" pitchFamily="18" charset="0"/>
                            </a:rPr>
                          </m:ctrlPr>
                        </m:sSubPr>
                        <m:e>
                          <m:r>
                            <a:rPr lang="en-US" sz="2400" dirty="0">
                              <a:solidFill>
                                <a:schemeClr val="tx1"/>
                              </a:solidFill>
                              <a:latin typeface="Cambria Math" panose="02040503050406030204" pitchFamily="18" charset="0"/>
                            </a:rPr>
                            <m:t>𝜆</m:t>
                          </m:r>
                        </m:e>
                        <m:sub>
                          <m:r>
                            <a:rPr lang="en-US" sz="2400" dirty="0">
                              <a:solidFill>
                                <a:schemeClr val="tx1"/>
                              </a:solidFill>
                              <a:latin typeface="Cambria Math" panose="02040503050406030204" pitchFamily="18" charset="0"/>
                            </a:rPr>
                            <m:t>1</m:t>
                          </m:r>
                        </m:sub>
                      </m:sSub>
                      <m:r>
                        <a:rPr lang="en-US" sz="2400" dirty="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𝜆</m:t>
                          </m:r>
                        </m:e>
                        <m:sub>
                          <m:r>
                            <a:rPr lang="en-US" sz="2400" dirty="0">
                              <a:solidFill>
                                <a:schemeClr val="tx1"/>
                              </a:solidFill>
                              <a:latin typeface="Cambria Math" panose="02040503050406030204" pitchFamily="18" charset="0"/>
                            </a:rPr>
                            <m:t>2</m:t>
                          </m:r>
                        </m:sub>
                      </m:sSub>
                      <m:r>
                        <a:rPr lang="en-US" sz="2400" dirty="0">
                          <a:solidFill>
                            <a:schemeClr val="tx1"/>
                          </a:solidFill>
                          <a:latin typeface="Cambria Math" panose="02040503050406030204" pitchFamily="18" charset="0"/>
                        </a:rPr>
                        <m:t>, </m:t>
                      </m:r>
                      <m:sSub>
                        <m:sSubPr>
                          <m:ctrlPr>
                            <a:rPr lang="en-US" sz="2400" i="1" dirty="0">
                              <a:solidFill>
                                <a:schemeClr val="tx1"/>
                              </a:solidFill>
                              <a:latin typeface="Cambria Math" panose="02040503050406030204" pitchFamily="18" charset="0"/>
                            </a:rPr>
                          </m:ctrlPr>
                        </m:sSubPr>
                        <m:e>
                          <m:r>
                            <a:rPr lang="en-US" sz="2400" i="1" dirty="0">
                              <a:solidFill>
                                <a:schemeClr val="tx1"/>
                              </a:solidFill>
                              <a:latin typeface="Cambria Math" panose="02040503050406030204" pitchFamily="18" charset="0"/>
                            </a:rPr>
                            <m:t>𝜆</m:t>
                          </m:r>
                        </m:e>
                        <m:sub>
                          <m:r>
                            <a:rPr lang="en-US" sz="2400" dirty="0">
                              <a:solidFill>
                                <a:schemeClr val="tx1"/>
                              </a:solidFill>
                              <a:latin typeface="Cambria Math" panose="02040503050406030204" pitchFamily="18" charset="0"/>
                            </a:rPr>
                            <m:t>3</m:t>
                          </m:r>
                        </m:sub>
                      </m:sSub>
                    </m:oMath>
                  </m:oMathPara>
                </a14:m>
                <a:endParaRPr lang="en-US" sz="2400" dirty="0">
                  <a:solidFill>
                    <a:schemeClr val="tx1"/>
                  </a:solidFill>
                </a:endParaRPr>
              </a:p>
            </p:txBody>
          </p:sp>
        </mc:Choice>
        <mc:Fallback xmlns="">
          <p:sp>
            <p:nvSpPr>
              <p:cNvPr id="9" name="TextBox 8">
                <a:extLst>
                  <a:ext uri="{FF2B5EF4-FFF2-40B4-BE49-F238E27FC236}">
                    <a16:creationId xmlns:a16="http://schemas.microsoft.com/office/drawing/2014/main" id="{27D523AB-4EE9-EF84-C325-4460993C6934}"/>
                  </a:ext>
                </a:extLst>
              </p:cNvPr>
              <p:cNvSpPr txBox="1">
                <a:spLocks noRot="1" noChangeAspect="1" noMove="1" noResize="1" noEditPoints="1" noAdjustHandles="1" noChangeArrowheads="1" noChangeShapeType="1" noTextEdit="1"/>
              </p:cNvSpPr>
              <p:nvPr/>
            </p:nvSpPr>
            <p:spPr>
              <a:xfrm>
                <a:off x="875751" y="2872469"/>
                <a:ext cx="8894782" cy="847220"/>
              </a:xfrm>
              <a:prstGeom prst="rect">
                <a:avLst/>
              </a:prstGeom>
              <a:blipFill>
                <a:blip r:embed="rId4"/>
                <a:stretch>
                  <a:fillRect t="-5970" b="-11940"/>
                </a:stretch>
              </a:blipFill>
            </p:spPr>
            <p:txBody>
              <a:bodyPr/>
              <a:lstStyle/>
              <a:p>
                <a:r>
                  <a:rPr lang="en-US">
                    <a:noFill/>
                  </a:rPr>
                  <a:t> </a:t>
                </a:r>
              </a:p>
            </p:txBody>
          </p:sp>
        </mc:Fallback>
      </mc:AlternateContent>
    </p:spTree>
    <p:extLst>
      <p:ext uri="{BB962C8B-B14F-4D97-AF65-F5344CB8AC3E}">
        <p14:creationId xmlns:p14="http://schemas.microsoft.com/office/powerpoint/2010/main" val="61774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206072" cy="707886"/>
          </a:xfrm>
          <a:prstGeom prst="rect">
            <a:avLst/>
          </a:prstGeom>
          <a:noFill/>
        </p:spPr>
        <p:txBody>
          <a:bodyPr wrap="square" rtlCol="0">
            <a:spAutoFit/>
          </a:bodyPr>
          <a:lstStyle/>
          <a:p>
            <a:r>
              <a:rPr lang="en-US" sz="4000" b="1" dirty="0">
                <a:solidFill>
                  <a:srgbClr val="002060"/>
                </a:solidFill>
                <a:latin typeface="Helvetica Neue"/>
              </a:rPr>
              <a:t>Form Principal Components and Build Graph</a:t>
            </a:r>
            <a:endParaRPr lang="en-US" sz="4000" dirty="0"/>
          </a:p>
        </p:txBody>
      </p:sp>
      <p:pic>
        <p:nvPicPr>
          <p:cNvPr id="10" name="Picture 2" descr="Image">
            <a:extLst>
              <a:ext uri="{FF2B5EF4-FFF2-40B4-BE49-F238E27FC236}">
                <a16:creationId xmlns:a16="http://schemas.microsoft.com/office/drawing/2014/main" id="{A6B15905-FB4F-9917-C8E4-FF0B825B0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46550" y="3167188"/>
            <a:ext cx="832861" cy="27284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471A8AD-6919-C65B-ABD2-50D958610707}"/>
              </a:ext>
            </a:extLst>
          </p:cNvPr>
          <p:cNvSpPr txBox="1"/>
          <p:nvPr/>
        </p:nvSpPr>
        <p:spPr>
          <a:xfrm>
            <a:off x="637746" y="1412863"/>
            <a:ext cx="3483329" cy="1754326"/>
          </a:xfrm>
          <a:prstGeom prst="rect">
            <a:avLst/>
          </a:prstGeom>
          <a:noFill/>
        </p:spPr>
        <p:txBody>
          <a:bodyPr wrap="square">
            <a:spAutoFit/>
          </a:bodyPr>
          <a:lstStyle/>
          <a:p>
            <a:pPr algn="ctr"/>
            <a:r>
              <a:rPr lang="en-US" dirty="0">
                <a:solidFill>
                  <a:srgbClr val="000000"/>
                </a:solidFill>
                <a:latin typeface="Comic Sans MS" panose="030F0702030302020204" pitchFamily="66" charset="0"/>
              </a:rPr>
              <a:t>But if the eigenvectors are from the covariance matrix which represents the correlation of all the features, where will we be removing features?</a:t>
            </a: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D7186AE-095B-CF02-F621-07FA9F5672E8}"/>
                  </a:ext>
                </a:extLst>
              </p:cNvPr>
              <p:cNvSpPr txBox="1"/>
              <p:nvPr/>
            </p:nvSpPr>
            <p:spPr>
              <a:xfrm>
                <a:off x="3913238" y="1516106"/>
                <a:ext cx="6331974" cy="11812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If</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percentage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of</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variance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of</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a</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particular</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principal</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component</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is</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small</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enough</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discard</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it</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You</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ve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now</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removed</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a</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dimension</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Form</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a</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new</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matrix</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which</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only</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has</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the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eigenvectors</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principal</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components</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you</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ve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selected</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m:t>
                      </m:r>
                    </m:oMath>
                  </m:oMathPara>
                </a14:m>
                <a:endParaRPr lang="en-US" dirty="0">
                  <a:solidFill>
                    <a:schemeClr val="tx1"/>
                  </a:solidFill>
                </a:endParaRPr>
              </a:p>
            </p:txBody>
          </p:sp>
        </mc:Choice>
        <mc:Fallback xmlns="">
          <p:sp>
            <p:nvSpPr>
              <p:cNvPr id="13" name="TextBox 12">
                <a:extLst>
                  <a:ext uri="{FF2B5EF4-FFF2-40B4-BE49-F238E27FC236}">
                    <a16:creationId xmlns:a16="http://schemas.microsoft.com/office/drawing/2014/main" id="{1D7186AE-095B-CF02-F621-07FA9F5672E8}"/>
                  </a:ext>
                </a:extLst>
              </p:cNvPr>
              <p:cNvSpPr txBox="1">
                <a:spLocks noRot="1" noChangeAspect="1" noMove="1" noResize="1" noEditPoints="1" noAdjustHandles="1" noChangeArrowheads="1" noChangeShapeType="1" noTextEdit="1"/>
              </p:cNvSpPr>
              <p:nvPr/>
            </p:nvSpPr>
            <p:spPr>
              <a:xfrm>
                <a:off x="3913238" y="1516106"/>
                <a:ext cx="6331974" cy="1181285"/>
              </a:xfrm>
              <a:prstGeom prst="rect">
                <a:avLst/>
              </a:prstGeom>
              <a:blipFill>
                <a:blip r:embed="rId3"/>
                <a:stretch>
                  <a:fillRect b="-4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B4F9E3F-DC5A-557E-C23E-83479270C04D}"/>
                  </a:ext>
                </a:extLst>
              </p:cNvPr>
              <p:cNvSpPr txBox="1"/>
              <p:nvPr/>
            </p:nvSpPr>
            <p:spPr>
              <a:xfrm>
                <a:off x="3288215" y="2874045"/>
                <a:ext cx="633197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Let</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this</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matrix</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be</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called</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your</m:t>
                      </m:r>
                      <m:r>
                        <m:rPr>
                          <m:nor/>
                        </m:rPr>
                        <a:rPr lang="en-US"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b="1" dirty="0" smtClean="0">
                          <a:solidFill>
                            <a:schemeClr val="tx1"/>
                          </a:solidFill>
                          <a:latin typeface="Lato" panose="020F0502020204030203" pitchFamily="34" charset="0"/>
                          <a:ea typeface="Lato" panose="020F0502020204030203" pitchFamily="34" charset="0"/>
                          <a:cs typeface="Lato" panose="020F0502020204030203" pitchFamily="34" charset="0"/>
                        </a:rPr>
                        <m:t>Feature</m:t>
                      </m:r>
                      <m:r>
                        <m:rPr>
                          <m:nor/>
                        </m:rPr>
                        <a:rPr lang="en-US" b="1" dirty="0" smtClean="0">
                          <a:solidFill>
                            <a:schemeClr val="tx1"/>
                          </a:solidFill>
                          <a:latin typeface="Lato" panose="020F0502020204030203" pitchFamily="34" charset="0"/>
                          <a:ea typeface="Lato" panose="020F0502020204030203" pitchFamily="34" charset="0"/>
                          <a:cs typeface="Lato" panose="020F0502020204030203" pitchFamily="34" charset="0"/>
                        </a:rPr>
                        <m:t> </m:t>
                      </m:r>
                      <m:r>
                        <m:rPr>
                          <m:nor/>
                        </m:rPr>
                        <a:rPr lang="en-US" b="1" dirty="0" smtClean="0">
                          <a:solidFill>
                            <a:schemeClr val="tx1"/>
                          </a:solidFill>
                          <a:latin typeface="Lato" panose="020F0502020204030203" pitchFamily="34" charset="0"/>
                          <a:ea typeface="Lato" panose="020F0502020204030203" pitchFamily="34" charset="0"/>
                          <a:cs typeface="Lato" panose="020F0502020204030203" pitchFamily="34" charset="0"/>
                        </a:rPr>
                        <m:t>Vector</m:t>
                      </m:r>
                      <m:r>
                        <m:rPr>
                          <m:nor/>
                        </m:rPr>
                        <a:rPr lang="en-US" b="1" dirty="0" smtClean="0">
                          <a:solidFill>
                            <a:schemeClr val="tx1"/>
                          </a:solidFill>
                          <a:latin typeface="Lato" panose="020F0502020204030203" pitchFamily="34" charset="0"/>
                          <a:ea typeface="Lato" panose="020F0502020204030203" pitchFamily="34" charset="0"/>
                          <a:cs typeface="Lato" panose="020F0502020204030203" pitchFamily="34" charset="0"/>
                        </a:rPr>
                        <m:t>.</m:t>
                      </m:r>
                    </m:oMath>
                  </m:oMathPara>
                </a14:m>
                <a:endParaRPr lang="en-US" dirty="0">
                  <a:solidFill>
                    <a:schemeClr val="tx1"/>
                  </a:solidFill>
                </a:endParaRPr>
              </a:p>
            </p:txBody>
          </p:sp>
        </mc:Choice>
        <mc:Fallback xmlns="">
          <p:sp>
            <p:nvSpPr>
              <p:cNvPr id="14" name="TextBox 13">
                <a:extLst>
                  <a:ext uri="{FF2B5EF4-FFF2-40B4-BE49-F238E27FC236}">
                    <a16:creationId xmlns:a16="http://schemas.microsoft.com/office/drawing/2014/main" id="{BB4F9E3F-DC5A-557E-C23E-83479270C04D}"/>
                  </a:ext>
                </a:extLst>
              </p:cNvPr>
              <p:cNvSpPr txBox="1">
                <a:spLocks noRot="1" noChangeAspect="1" noMove="1" noResize="1" noEditPoints="1" noAdjustHandles="1" noChangeArrowheads="1" noChangeShapeType="1" noTextEdit="1"/>
              </p:cNvSpPr>
              <p:nvPr/>
            </p:nvSpPr>
            <p:spPr>
              <a:xfrm>
                <a:off x="3288215" y="2874045"/>
                <a:ext cx="6331974" cy="369332"/>
              </a:xfrm>
              <a:prstGeom prst="rect">
                <a:avLst/>
              </a:prstGeom>
              <a:blipFill>
                <a:blip r:embed="rId4"/>
                <a:stretch>
                  <a:fillRect b="-4918"/>
                </a:stretch>
              </a:blipFill>
            </p:spPr>
            <p:txBody>
              <a:bodyPr/>
              <a:lstStyle/>
              <a:p>
                <a:r>
                  <a:rPr lang="en-US">
                    <a:noFill/>
                  </a:rPr>
                  <a:t> </a:t>
                </a:r>
              </a:p>
            </p:txBody>
          </p:sp>
        </mc:Fallback>
      </mc:AlternateContent>
      <p:graphicFrame>
        <p:nvGraphicFramePr>
          <p:cNvPr id="2" name="Chart 1">
            <a:extLst>
              <a:ext uri="{FF2B5EF4-FFF2-40B4-BE49-F238E27FC236}">
                <a16:creationId xmlns:a16="http://schemas.microsoft.com/office/drawing/2014/main" id="{FB593232-5EEC-D4D1-97A7-D14B6CD05C25}"/>
              </a:ext>
            </a:extLst>
          </p:cNvPr>
          <p:cNvGraphicFramePr>
            <a:graphicFrameLocks/>
          </p:cNvGraphicFramePr>
          <p:nvPr>
            <p:extLst>
              <p:ext uri="{D42A27DB-BD31-4B8C-83A1-F6EECF244321}">
                <p14:modId xmlns:p14="http://schemas.microsoft.com/office/powerpoint/2010/main" val="797744767"/>
              </p:ext>
            </p:extLst>
          </p:nvPr>
        </p:nvGraphicFramePr>
        <p:xfrm>
          <a:off x="4793225" y="3386468"/>
          <a:ext cx="4572000" cy="3017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94232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730290" y="2312312"/>
            <a:ext cx="11206072" cy="1323439"/>
          </a:xfrm>
          <a:prstGeom prst="rect">
            <a:avLst/>
          </a:prstGeom>
          <a:noFill/>
        </p:spPr>
        <p:txBody>
          <a:bodyPr wrap="square" rtlCol="0">
            <a:spAutoFit/>
          </a:bodyPr>
          <a:lstStyle/>
          <a:p>
            <a:r>
              <a:rPr lang="en-US" sz="4000" b="1" dirty="0">
                <a:solidFill>
                  <a:srgbClr val="002060"/>
                </a:solidFill>
                <a:latin typeface="Helvetica Neue"/>
              </a:rPr>
              <a:t>Now, it’s time to reorient the original data along these new axes</a:t>
            </a:r>
            <a:endParaRPr lang="en-US" sz="4000" dirty="0"/>
          </a:p>
        </p:txBody>
      </p:sp>
    </p:spTree>
    <p:extLst>
      <p:ext uri="{BB962C8B-B14F-4D97-AF65-F5344CB8AC3E}">
        <p14:creationId xmlns:p14="http://schemas.microsoft.com/office/powerpoint/2010/main" val="3530646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206072" cy="707886"/>
          </a:xfrm>
          <a:prstGeom prst="rect">
            <a:avLst/>
          </a:prstGeom>
          <a:noFill/>
        </p:spPr>
        <p:txBody>
          <a:bodyPr wrap="square" rtlCol="0">
            <a:spAutoFit/>
          </a:bodyPr>
          <a:lstStyle/>
          <a:p>
            <a:r>
              <a:rPr lang="en-US" sz="4000" b="1" dirty="0">
                <a:solidFill>
                  <a:srgbClr val="002060"/>
                </a:solidFill>
                <a:latin typeface="Helvetica Neue"/>
              </a:rPr>
              <a:t>Form Principal Components and Build Graph</a:t>
            </a:r>
            <a:endParaRPr lang="en-US" sz="4000" dirty="0"/>
          </a:p>
        </p:txBody>
      </p:sp>
      <p:pic>
        <p:nvPicPr>
          <p:cNvPr id="2" name="Picture 1">
            <a:extLst>
              <a:ext uri="{FF2B5EF4-FFF2-40B4-BE49-F238E27FC236}">
                <a16:creationId xmlns:a16="http://schemas.microsoft.com/office/drawing/2014/main" id="{E3EDFA25-B03A-31B2-33F9-BD8A534FCB6B}"/>
              </a:ext>
            </a:extLst>
          </p:cNvPr>
          <p:cNvPicPr>
            <a:picLocks noChangeAspect="1"/>
          </p:cNvPicPr>
          <p:nvPr/>
        </p:nvPicPr>
        <p:blipFill>
          <a:blip r:embed="rId3"/>
          <a:stretch>
            <a:fillRect/>
          </a:stretch>
        </p:blipFill>
        <p:spPr>
          <a:xfrm>
            <a:off x="2421191" y="5696109"/>
            <a:ext cx="6729043" cy="388654"/>
          </a:xfrm>
          <a:prstGeom prst="rect">
            <a:avLst/>
          </a:prstGeom>
        </p:spPr>
      </p:pic>
      <p:cxnSp>
        <p:nvCxnSpPr>
          <p:cNvPr id="5" name="Straight Connector 4">
            <a:extLst>
              <a:ext uri="{FF2B5EF4-FFF2-40B4-BE49-F238E27FC236}">
                <a16:creationId xmlns:a16="http://schemas.microsoft.com/office/drawing/2014/main" id="{6DA430FB-44B5-E4AE-0CC8-2039775C350D}"/>
              </a:ext>
            </a:extLst>
          </p:cNvPr>
          <p:cNvCxnSpPr/>
          <p:nvPr/>
        </p:nvCxnSpPr>
        <p:spPr>
          <a:xfrm>
            <a:off x="5135251" y="1387261"/>
            <a:ext cx="0" cy="408348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F9E525-1CE5-2F83-51ED-E20E727ED8AD}"/>
              </a:ext>
            </a:extLst>
          </p:cNvPr>
          <p:cNvCxnSpPr>
            <a:cxnSpLocks/>
          </p:cNvCxnSpPr>
          <p:nvPr/>
        </p:nvCxnSpPr>
        <p:spPr>
          <a:xfrm flipH="1">
            <a:off x="3380193" y="3407105"/>
            <a:ext cx="4259472"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A965-68E1-3DE3-BC11-191E415334E2}"/>
              </a:ext>
            </a:extLst>
          </p:cNvPr>
          <p:cNvCxnSpPr>
            <a:cxnSpLocks/>
          </p:cNvCxnSpPr>
          <p:nvPr/>
        </p:nvCxnSpPr>
        <p:spPr>
          <a:xfrm flipH="1">
            <a:off x="3272039" y="2792020"/>
            <a:ext cx="3581046" cy="131775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008DAED-F764-B540-EA90-95DE459F92E4}"/>
              </a:ext>
            </a:extLst>
          </p:cNvPr>
          <p:cNvSpPr/>
          <p:nvPr/>
        </p:nvSpPr>
        <p:spPr>
          <a:xfrm>
            <a:off x="5416047" y="2792024"/>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3BA32D8-094D-644D-C11E-F6AD1E835FCD}"/>
              </a:ext>
            </a:extLst>
          </p:cNvPr>
          <p:cNvSpPr/>
          <p:nvPr/>
        </p:nvSpPr>
        <p:spPr>
          <a:xfrm>
            <a:off x="5785713" y="302020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489E4FC-5908-42B5-E0A1-43E8265104C6}"/>
              </a:ext>
            </a:extLst>
          </p:cNvPr>
          <p:cNvSpPr/>
          <p:nvPr/>
        </p:nvSpPr>
        <p:spPr>
          <a:xfrm>
            <a:off x="5219403" y="311034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FE6C9AC-9770-8489-0F57-74CF17ABEF90}"/>
              </a:ext>
            </a:extLst>
          </p:cNvPr>
          <p:cNvSpPr/>
          <p:nvPr/>
        </p:nvSpPr>
        <p:spPr>
          <a:xfrm>
            <a:off x="7276638" y="3037170"/>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8DA55F-A1B5-36E3-96E2-0A581554B1A1}"/>
              </a:ext>
            </a:extLst>
          </p:cNvPr>
          <p:cNvSpPr/>
          <p:nvPr/>
        </p:nvSpPr>
        <p:spPr>
          <a:xfrm>
            <a:off x="7574350" y="2704445"/>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0E592F-1A15-31F5-DE90-45E902574829}"/>
              </a:ext>
            </a:extLst>
          </p:cNvPr>
          <p:cNvSpPr/>
          <p:nvPr/>
        </p:nvSpPr>
        <p:spPr>
          <a:xfrm>
            <a:off x="6998464" y="2661887"/>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93B87D7-08CB-BBF1-FE45-078EB9A8C8A6}"/>
              </a:ext>
            </a:extLst>
          </p:cNvPr>
          <p:cNvCxnSpPr>
            <a:cxnSpLocks/>
          </p:cNvCxnSpPr>
          <p:nvPr/>
        </p:nvCxnSpPr>
        <p:spPr>
          <a:xfrm flipH="1">
            <a:off x="5104435" y="2242459"/>
            <a:ext cx="3503712" cy="10331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82CCF7-1BCD-8410-B0E9-83ED3CDD4B66}"/>
              </a:ext>
            </a:extLst>
          </p:cNvPr>
          <p:cNvCxnSpPr>
            <a:cxnSpLocks/>
          </p:cNvCxnSpPr>
          <p:nvPr/>
        </p:nvCxnSpPr>
        <p:spPr>
          <a:xfrm flipH="1" flipV="1">
            <a:off x="5219403" y="2436160"/>
            <a:ext cx="3605620" cy="9128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9802778-EA10-17D6-28EA-BA66357719EA}"/>
              </a:ext>
            </a:extLst>
          </p:cNvPr>
          <p:cNvSpPr txBox="1"/>
          <p:nvPr/>
        </p:nvSpPr>
        <p:spPr>
          <a:xfrm>
            <a:off x="8918268" y="2320413"/>
            <a:ext cx="766506" cy="369332"/>
          </a:xfrm>
          <a:prstGeom prst="rect">
            <a:avLst/>
          </a:prstGeom>
          <a:noFill/>
        </p:spPr>
        <p:txBody>
          <a:bodyPr wrap="square" rtlCol="0">
            <a:spAutoFit/>
          </a:bodyPr>
          <a:lstStyle/>
          <a:p>
            <a:r>
              <a:rPr lang="en-US" b="1" dirty="0">
                <a:solidFill>
                  <a:srgbClr val="002060"/>
                </a:solidFill>
                <a:latin typeface="Helvetica Neue"/>
              </a:rPr>
              <a:t>PC1</a:t>
            </a:r>
          </a:p>
        </p:txBody>
      </p:sp>
      <p:sp>
        <p:nvSpPr>
          <p:cNvPr id="27" name="TextBox 26">
            <a:extLst>
              <a:ext uri="{FF2B5EF4-FFF2-40B4-BE49-F238E27FC236}">
                <a16:creationId xmlns:a16="http://schemas.microsoft.com/office/drawing/2014/main" id="{ACDD0C4B-73CB-49A8-8DD7-C40D82E62324}"/>
              </a:ext>
            </a:extLst>
          </p:cNvPr>
          <p:cNvSpPr txBox="1"/>
          <p:nvPr/>
        </p:nvSpPr>
        <p:spPr>
          <a:xfrm>
            <a:off x="8942439" y="3074036"/>
            <a:ext cx="766506" cy="369332"/>
          </a:xfrm>
          <a:prstGeom prst="rect">
            <a:avLst/>
          </a:prstGeom>
          <a:noFill/>
        </p:spPr>
        <p:txBody>
          <a:bodyPr wrap="square" rtlCol="0">
            <a:spAutoFit/>
          </a:bodyPr>
          <a:lstStyle/>
          <a:p>
            <a:r>
              <a:rPr lang="en-US" b="1" dirty="0">
                <a:solidFill>
                  <a:srgbClr val="002060"/>
                </a:solidFill>
                <a:latin typeface="Helvetica Neue"/>
              </a:rPr>
              <a:t>PC2</a:t>
            </a:r>
          </a:p>
        </p:txBody>
      </p:sp>
      <p:cxnSp>
        <p:nvCxnSpPr>
          <p:cNvPr id="35" name="Straight Connector 34">
            <a:extLst>
              <a:ext uri="{FF2B5EF4-FFF2-40B4-BE49-F238E27FC236}">
                <a16:creationId xmlns:a16="http://schemas.microsoft.com/office/drawing/2014/main" id="{2E44BE41-908B-3318-CB92-AD82620BB433}"/>
              </a:ext>
            </a:extLst>
          </p:cNvPr>
          <p:cNvCxnSpPr/>
          <p:nvPr/>
        </p:nvCxnSpPr>
        <p:spPr>
          <a:xfrm flipH="1">
            <a:off x="6096000" y="2704445"/>
            <a:ext cx="223777" cy="87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40D400-E9C4-B26E-C1E8-56283B0B051A}"/>
              </a:ext>
            </a:extLst>
          </p:cNvPr>
          <p:cNvCxnSpPr>
            <a:cxnSpLocks/>
          </p:cNvCxnSpPr>
          <p:nvPr/>
        </p:nvCxnSpPr>
        <p:spPr>
          <a:xfrm flipH="1" flipV="1">
            <a:off x="6081893" y="2797849"/>
            <a:ext cx="324942" cy="104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EEB08A-40D2-ACCA-C8C5-FC22E255147F}"/>
              </a:ext>
            </a:extLst>
          </p:cNvPr>
          <p:cNvCxnSpPr/>
          <p:nvPr/>
        </p:nvCxnSpPr>
        <p:spPr>
          <a:xfrm flipV="1">
            <a:off x="6686550" y="1635700"/>
            <a:ext cx="0" cy="1600919"/>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sp>
        <p:nvSpPr>
          <p:cNvPr id="8" name="TextBox 7">
            <a:extLst>
              <a:ext uri="{FF2B5EF4-FFF2-40B4-BE49-F238E27FC236}">
                <a16:creationId xmlns:a16="http://schemas.microsoft.com/office/drawing/2014/main" id="{4C9B434C-B325-AEAD-58DC-15E7AFC84778}"/>
              </a:ext>
            </a:extLst>
          </p:cNvPr>
          <p:cNvSpPr txBox="1"/>
          <p:nvPr/>
        </p:nvSpPr>
        <p:spPr>
          <a:xfrm>
            <a:off x="6698910" y="1407651"/>
            <a:ext cx="766506" cy="369332"/>
          </a:xfrm>
          <a:prstGeom prst="rect">
            <a:avLst/>
          </a:prstGeom>
          <a:noFill/>
        </p:spPr>
        <p:txBody>
          <a:bodyPr wrap="square" rtlCol="0">
            <a:spAutoFit/>
          </a:bodyPr>
          <a:lstStyle/>
          <a:p>
            <a:r>
              <a:rPr lang="en-US" b="1" dirty="0">
                <a:solidFill>
                  <a:srgbClr val="002060"/>
                </a:solidFill>
                <a:latin typeface="Helvetica Neue"/>
              </a:rPr>
              <a:t>PC3</a:t>
            </a:r>
          </a:p>
        </p:txBody>
      </p:sp>
    </p:spTree>
    <p:extLst>
      <p:ext uri="{BB962C8B-B14F-4D97-AF65-F5344CB8AC3E}">
        <p14:creationId xmlns:p14="http://schemas.microsoft.com/office/powerpoint/2010/main" val="2573916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206072" cy="707886"/>
          </a:xfrm>
          <a:prstGeom prst="rect">
            <a:avLst/>
          </a:prstGeom>
          <a:noFill/>
        </p:spPr>
        <p:txBody>
          <a:bodyPr wrap="square" rtlCol="0">
            <a:spAutoFit/>
          </a:bodyPr>
          <a:lstStyle/>
          <a:p>
            <a:r>
              <a:rPr lang="en-US" sz="4000" b="1" dirty="0">
                <a:solidFill>
                  <a:srgbClr val="002060"/>
                </a:solidFill>
                <a:latin typeface="Helvetica Neue"/>
              </a:rPr>
              <a:t>Form Principal Components and Build Graph</a:t>
            </a:r>
            <a:endParaRPr lang="en-US" sz="4000" dirty="0"/>
          </a:p>
        </p:txBody>
      </p:sp>
      <p:pic>
        <p:nvPicPr>
          <p:cNvPr id="2" name="Picture 1">
            <a:extLst>
              <a:ext uri="{FF2B5EF4-FFF2-40B4-BE49-F238E27FC236}">
                <a16:creationId xmlns:a16="http://schemas.microsoft.com/office/drawing/2014/main" id="{E3EDFA25-B03A-31B2-33F9-BD8A534FCB6B}"/>
              </a:ext>
            </a:extLst>
          </p:cNvPr>
          <p:cNvPicPr>
            <a:picLocks noChangeAspect="1"/>
          </p:cNvPicPr>
          <p:nvPr/>
        </p:nvPicPr>
        <p:blipFill>
          <a:blip r:embed="rId3"/>
          <a:stretch>
            <a:fillRect/>
          </a:stretch>
        </p:blipFill>
        <p:spPr>
          <a:xfrm>
            <a:off x="2731482" y="5252833"/>
            <a:ext cx="6729043" cy="388654"/>
          </a:xfrm>
          <a:prstGeom prst="rect">
            <a:avLst/>
          </a:prstGeom>
        </p:spPr>
      </p:pic>
      <p:sp>
        <p:nvSpPr>
          <p:cNvPr id="15" name="Oval 14">
            <a:extLst>
              <a:ext uri="{FF2B5EF4-FFF2-40B4-BE49-F238E27FC236}">
                <a16:creationId xmlns:a16="http://schemas.microsoft.com/office/drawing/2014/main" id="{3008DAED-F764-B540-EA90-95DE459F92E4}"/>
              </a:ext>
            </a:extLst>
          </p:cNvPr>
          <p:cNvSpPr/>
          <p:nvPr/>
        </p:nvSpPr>
        <p:spPr>
          <a:xfrm>
            <a:off x="6966511" y="2739122"/>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3BA32D8-094D-644D-C11E-F6AD1E835FCD}"/>
              </a:ext>
            </a:extLst>
          </p:cNvPr>
          <p:cNvSpPr/>
          <p:nvPr/>
        </p:nvSpPr>
        <p:spPr>
          <a:xfrm>
            <a:off x="7312771" y="3252880"/>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489E4FC-5908-42B5-E0A1-43E8265104C6}"/>
              </a:ext>
            </a:extLst>
          </p:cNvPr>
          <p:cNvSpPr/>
          <p:nvPr/>
        </p:nvSpPr>
        <p:spPr>
          <a:xfrm>
            <a:off x="6680115" y="3372521"/>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FE6C9AC-9770-8489-0F57-74CF17ABEF90}"/>
              </a:ext>
            </a:extLst>
          </p:cNvPr>
          <p:cNvSpPr/>
          <p:nvPr/>
        </p:nvSpPr>
        <p:spPr>
          <a:xfrm>
            <a:off x="8486006" y="3189050"/>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8DA55F-A1B5-36E3-96E2-0A581554B1A1}"/>
              </a:ext>
            </a:extLst>
          </p:cNvPr>
          <p:cNvSpPr/>
          <p:nvPr/>
        </p:nvSpPr>
        <p:spPr>
          <a:xfrm>
            <a:off x="8917859" y="2688648"/>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0E592F-1A15-31F5-DE90-45E902574829}"/>
              </a:ext>
            </a:extLst>
          </p:cNvPr>
          <p:cNvSpPr/>
          <p:nvPr/>
        </p:nvSpPr>
        <p:spPr>
          <a:xfrm>
            <a:off x="8458954" y="2458782"/>
            <a:ext cx="196644" cy="186809"/>
          </a:xfrm>
          <a:prstGeom prst="ellipse">
            <a:avLst/>
          </a:prstGeom>
          <a:solidFill>
            <a:schemeClr val="bg1">
              <a:lumMod val="8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93B87D7-08CB-BBF1-FE45-078EB9A8C8A6}"/>
              </a:ext>
            </a:extLst>
          </p:cNvPr>
          <p:cNvCxnSpPr>
            <a:cxnSpLocks/>
            <a:stCxn id="8" idx="1"/>
          </p:cNvCxnSpPr>
          <p:nvPr/>
        </p:nvCxnSpPr>
        <p:spPr>
          <a:xfrm flipH="1">
            <a:off x="5219404" y="3060120"/>
            <a:ext cx="3926484" cy="2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82CCF7-1BCD-8410-B0E9-83ED3CDD4B66}"/>
              </a:ext>
            </a:extLst>
          </p:cNvPr>
          <p:cNvCxnSpPr>
            <a:cxnSpLocks/>
          </p:cNvCxnSpPr>
          <p:nvPr/>
        </p:nvCxnSpPr>
        <p:spPr>
          <a:xfrm flipV="1">
            <a:off x="6828478" y="1730419"/>
            <a:ext cx="0" cy="239101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601F96-1CFB-2AF8-3B48-0F7EA486F18C}"/>
              </a:ext>
            </a:extLst>
          </p:cNvPr>
          <p:cNvSpPr txBox="1"/>
          <p:nvPr/>
        </p:nvSpPr>
        <p:spPr>
          <a:xfrm>
            <a:off x="9145888" y="2875453"/>
            <a:ext cx="766506" cy="369332"/>
          </a:xfrm>
          <a:prstGeom prst="rect">
            <a:avLst/>
          </a:prstGeom>
          <a:noFill/>
        </p:spPr>
        <p:txBody>
          <a:bodyPr wrap="square" rtlCol="0">
            <a:spAutoFit/>
          </a:bodyPr>
          <a:lstStyle/>
          <a:p>
            <a:r>
              <a:rPr lang="en-US" b="1" dirty="0">
                <a:solidFill>
                  <a:srgbClr val="002060"/>
                </a:solidFill>
                <a:latin typeface="Helvetica Neue"/>
              </a:rPr>
              <a:t>PC1</a:t>
            </a:r>
          </a:p>
        </p:txBody>
      </p:sp>
      <p:sp>
        <p:nvSpPr>
          <p:cNvPr id="10" name="TextBox 9">
            <a:extLst>
              <a:ext uri="{FF2B5EF4-FFF2-40B4-BE49-F238E27FC236}">
                <a16:creationId xmlns:a16="http://schemas.microsoft.com/office/drawing/2014/main" id="{D77A4920-4129-8DB2-9888-32E282C5E766}"/>
              </a:ext>
            </a:extLst>
          </p:cNvPr>
          <p:cNvSpPr txBox="1"/>
          <p:nvPr/>
        </p:nvSpPr>
        <p:spPr>
          <a:xfrm>
            <a:off x="6596446" y="1239597"/>
            <a:ext cx="766506" cy="369332"/>
          </a:xfrm>
          <a:prstGeom prst="rect">
            <a:avLst/>
          </a:prstGeom>
          <a:noFill/>
        </p:spPr>
        <p:txBody>
          <a:bodyPr wrap="square" rtlCol="0">
            <a:spAutoFit/>
          </a:bodyPr>
          <a:lstStyle/>
          <a:p>
            <a:r>
              <a:rPr lang="en-US" b="1" dirty="0">
                <a:solidFill>
                  <a:srgbClr val="002060"/>
                </a:solidFill>
                <a:latin typeface="Helvetica Neue"/>
              </a:rPr>
              <a:t>PC2</a:t>
            </a:r>
          </a:p>
        </p:txBody>
      </p:sp>
      <p:sp>
        <p:nvSpPr>
          <p:cNvPr id="11" name="TextBox 10">
            <a:extLst>
              <a:ext uri="{FF2B5EF4-FFF2-40B4-BE49-F238E27FC236}">
                <a16:creationId xmlns:a16="http://schemas.microsoft.com/office/drawing/2014/main" id="{BA993E69-B299-45B9-52CE-0C8FEBE40043}"/>
              </a:ext>
            </a:extLst>
          </p:cNvPr>
          <p:cNvSpPr txBox="1"/>
          <p:nvPr/>
        </p:nvSpPr>
        <p:spPr>
          <a:xfrm>
            <a:off x="1013404" y="1661900"/>
            <a:ext cx="2860485" cy="1077218"/>
          </a:xfrm>
          <a:prstGeom prst="rect">
            <a:avLst/>
          </a:prstGeom>
          <a:noFill/>
        </p:spPr>
        <p:txBody>
          <a:bodyPr wrap="square" rtlCol="0">
            <a:spAutoFit/>
          </a:bodyPr>
          <a:lstStyle/>
          <a:p>
            <a:r>
              <a:rPr lang="en-US" sz="1600" b="1" dirty="0">
                <a:solidFill>
                  <a:srgbClr val="EF7001"/>
                </a:solidFill>
                <a:latin typeface="Helvetica Neue"/>
              </a:rPr>
              <a:t>The third dimension was removed as it did not contribute much in terms of variance</a:t>
            </a:r>
            <a:endParaRPr lang="en-US" sz="1600" dirty="0"/>
          </a:p>
        </p:txBody>
      </p:sp>
      <p:pic>
        <p:nvPicPr>
          <p:cNvPr id="13" name="Picture 2" descr="Line Line">
            <a:extLst>
              <a:ext uri="{FF2B5EF4-FFF2-40B4-BE49-F238E27FC236}">
                <a16:creationId xmlns:a16="http://schemas.microsoft.com/office/drawing/2014/main" id="{606A2AFA-6D64-5B87-F8F6-48F8794D9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1559520" y="2723225"/>
            <a:ext cx="502116" cy="346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 name="Chart 23">
            <a:extLst>
              <a:ext uri="{FF2B5EF4-FFF2-40B4-BE49-F238E27FC236}">
                <a16:creationId xmlns:a16="http://schemas.microsoft.com/office/drawing/2014/main" id="{FDA46C30-2774-E424-541A-CE5C15CE92E8}"/>
              </a:ext>
            </a:extLst>
          </p:cNvPr>
          <p:cNvGraphicFramePr>
            <a:graphicFrameLocks/>
          </p:cNvGraphicFramePr>
          <p:nvPr>
            <p:extLst>
              <p:ext uri="{D42A27DB-BD31-4B8C-83A1-F6EECF244321}">
                <p14:modId xmlns:p14="http://schemas.microsoft.com/office/powerpoint/2010/main" val="2251838816"/>
              </p:ext>
            </p:extLst>
          </p:nvPr>
        </p:nvGraphicFramePr>
        <p:xfrm>
          <a:off x="538678" y="3062266"/>
          <a:ext cx="3754316" cy="2190571"/>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a:extLst>
              <a:ext uri="{FF2B5EF4-FFF2-40B4-BE49-F238E27FC236}">
                <a16:creationId xmlns:a16="http://schemas.microsoft.com/office/drawing/2014/main" id="{96E1EA34-84E0-9094-B334-96BD511D9CA0}"/>
              </a:ext>
            </a:extLst>
          </p:cNvPr>
          <p:cNvCxnSpPr>
            <a:cxnSpLocks/>
          </p:cNvCxnSpPr>
          <p:nvPr/>
        </p:nvCxnSpPr>
        <p:spPr>
          <a:xfrm flipV="1">
            <a:off x="5904432" y="2166957"/>
            <a:ext cx="1879583" cy="1743829"/>
          </a:xfrm>
          <a:prstGeom prst="line">
            <a:avLst/>
          </a:prstGeom>
          <a:ln w="28575">
            <a:solidFill>
              <a:srgbClr val="FFFF00"/>
            </a:solidFill>
          </a:ln>
        </p:spPr>
        <p:style>
          <a:lnRef idx="1">
            <a:schemeClr val="accent4"/>
          </a:lnRef>
          <a:fillRef idx="0">
            <a:schemeClr val="accent4"/>
          </a:fillRef>
          <a:effectRef idx="0">
            <a:schemeClr val="accent4"/>
          </a:effectRef>
          <a:fontRef idx="minor">
            <a:schemeClr val="tx1"/>
          </a:fontRef>
        </p:style>
      </p:cxnSp>
      <p:sp>
        <p:nvSpPr>
          <p:cNvPr id="5" name="TextBox 4">
            <a:extLst>
              <a:ext uri="{FF2B5EF4-FFF2-40B4-BE49-F238E27FC236}">
                <a16:creationId xmlns:a16="http://schemas.microsoft.com/office/drawing/2014/main" id="{BEDBD1A1-AC40-3206-B4F3-176481FAF92D}"/>
              </a:ext>
            </a:extLst>
          </p:cNvPr>
          <p:cNvSpPr txBox="1"/>
          <p:nvPr/>
        </p:nvSpPr>
        <p:spPr>
          <a:xfrm>
            <a:off x="5336205" y="3879477"/>
            <a:ext cx="766506" cy="369332"/>
          </a:xfrm>
          <a:prstGeom prst="rect">
            <a:avLst/>
          </a:prstGeom>
          <a:noFill/>
        </p:spPr>
        <p:txBody>
          <a:bodyPr wrap="square" rtlCol="0">
            <a:spAutoFit/>
          </a:bodyPr>
          <a:lstStyle/>
          <a:p>
            <a:r>
              <a:rPr lang="en-US" b="1" dirty="0">
                <a:solidFill>
                  <a:srgbClr val="002060"/>
                </a:solidFill>
                <a:latin typeface="Helvetica Neue"/>
              </a:rPr>
              <a:t>PC3</a:t>
            </a:r>
          </a:p>
        </p:txBody>
      </p:sp>
    </p:spTree>
    <p:extLst>
      <p:ext uri="{BB962C8B-B14F-4D97-AF65-F5344CB8AC3E}">
        <p14:creationId xmlns:p14="http://schemas.microsoft.com/office/powerpoint/2010/main" val="667500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1211 0.00972 L -0.01211 0.00972 C -0.01003 0.01064 -0.00768 0.01226 -0.00547 0.0125 L 0.01523 0.01088 C 0.01641 0.01088 0.01745 0.00995 0.01862 0.00972 C 0.02083 0.00902 0.02305 0.00879 0.02539 0.00833 C 0.02669 0.0074 0.02786 0.00625 0.0293 0.00578 C 0.0319 0.00439 0.03476 0.00532 0.03711 0.00301 C 0.03776 0.00231 0.03737 -0.0007 0.03763 -0.00209 C 0.03854 -0.00672 0.03971 -0.01088 0.04167 -0.01297 C 0.04232 -0.01366 0.0431 -0.01412 0.04388 -0.01412 C 0.04453 -0.01436 0.04531 -0.01412 0.04609 -0.01412 L 0.04609 -0.01412 L 0.05 -0.01412 L 0.05182 -0.01667 " pathEditMode="relative" rAng="0" ptsTypes="AAAAAAAAAAAAAAA">
                                      <p:cBhvr>
                                        <p:cTn id="14" dur="2000" fill="hold"/>
                                        <p:tgtEl>
                                          <p:spTgt spid="17"/>
                                        </p:tgtEl>
                                        <p:attrNameLst>
                                          <p:attrName>ppt_x</p:attrName>
                                          <p:attrName>ppt_y</p:attrName>
                                        </p:attrNameLst>
                                      </p:cBhvr>
                                      <p:rCtr x="3190" y="-1181"/>
                                    </p:animMotion>
                                  </p:childTnLst>
                                </p:cTn>
                              </p:par>
                              <p:par>
                                <p:cTn id="15" presetID="0" presetClass="path" presetSubtype="0" accel="50000" decel="50000" fill="hold" grpId="0" nodeType="withEffect">
                                  <p:stCondLst>
                                    <p:cond delay="0"/>
                                  </p:stCondLst>
                                  <p:childTnLst>
                                    <p:animMotion origin="layout" path="M -2.5E-6 0.0007 L -2.5E-6 0.0007 C 0.00209 0.00162 0.00443 0.00324 0.00664 0.00348 L 0.02735 0.00185 C 0.02852 0.00185 0.02956 0.00093 0.03073 0.0007 C 0.03295 -2.96296E-6 0.03516 -0.00023 0.0375 -0.00069 C 0.0388 -0.00162 0.03998 -0.00277 0.04141 -0.00324 C 0.04401 -0.00463 0.04688 -0.0037 0.04922 -0.00602 C 0.04987 -0.00671 0.04948 -0.00972 0.04974 -0.01111 C 0.05065 -0.01574 0.05183 -0.0199 0.05378 -0.02199 C 0.05443 -0.02268 0.05521 -0.02315 0.05599 -0.02315 C 0.05664 -0.02338 0.05742 -0.02315 0.05821 -0.02315 L 0.05821 -0.02315 L 0.06211 -0.02315 L 0.06393 -0.02569 " pathEditMode="relative" rAng="0" ptsTypes="AAAAAAAAAAAAAAA">
                                      <p:cBhvr>
                                        <p:cTn id="16" dur="2000" fill="hold"/>
                                        <p:tgtEl>
                                          <p:spTgt spid="16"/>
                                        </p:tgtEl>
                                        <p:attrNameLst>
                                          <p:attrName>ppt_x</p:attrName>
                                          <p:attrName>ppt_y</p:attrName>
                                        </p:attrNameLst>
                                      </p:cBhvr>
                                      <p:rCtr x="3190"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42" y="454012"/>
            <a:ext cx="8200103" cy="707886"/>
          </a:xfrm>
          <a:prstGeom prst="rect">
            <a:avLst/>
          </a:prstGeom>
          <a:noFill/>
        </p:spPr>
        <p:txBody>
          <a:bodyPr wrap="square" rtlCol="0">
            <a:spAutoFit/>
          </a:bodyPr>
          <a:lstStyle/>
          <a:p>
            <a:r>
              <a:rPr lang="en-US" sz="4000" b="1" dirty="0">
                <a:solidFill>
                  <a:srgbClr val="002060"/>
                </a:solidFill>
                <a:latin typeface="Helvetica Neue"/>
              </a:rPr>
              <a:t>Principal Component Analysis</a:t>
            </a:r>
            <a:endParaRPr lang="en-US" sz="4000" dirty="0"/>
          </a:p>
        </p:txBody>
      </p:sp>
      <p:sp>
        <p:nvSpPr>
          <p:cNvPr id="4" name="TextBox 3">
            <a:extLst>
              <a:ext uri="{FF2B5EF4-FFF2-40B4-BE49-F238E27FC236}">
                <a16:creationId xmlns:a16="http://schemas.microsoft.com/office/drawing/2014/main" id="{056C1E4A-1FA5-EA4E-B0A2-F67576C5F812}"/>
              </a:ext>
            </a:extLst>
          </p:cNvPr>
          <p:cNvSpPr txBox="1"/>
          <p:nvPr/>
        </p:nvSpPr>
        <p:spPr>
          <a:xfrm>
            <a:off x="2216429" y="1934028"/>
            <a:ext cx="5496339" cy="646331"/>
          </a:xfrm>
          <a:prstGeom prst="rect">
            <a:avLst/>
          </a:prstGeom>
          <a:noFill/>
        </p:spPr>
        <p:txBody>
          <a:bodyPr wrap="square" rtlCol="0">
            <a:spAutoFit/>
          </a:bodyPr>
          <a:lstStyle/>
          <a:p>
            <a:r>
              <a:rPr lang="en-US" dirty="0">
                <a:latin typeface="Helvetica Neue"/>
              </a:rPr>
              <a:t>Linear transformation of existing features</a:t>
            </a:r>
          </a:p>
          <a:p>
            <a:endParaRPr lang="en-US" dirty="0">
              <a:latin typeface="Helvetica Neue"/>
            </a:endParaRPr>
          </a:p>
        </p:txBody>
      </p:sp>
      <p:sp>
        <p:nvSpPr>
          <p:cNvPr id="5" name="TextBox 4">
            <a:extLst>
              <a:ext uri="{FF2B5EF4-FFF2-40B4-BE49-F238E27FC236}">
                <a16:creationId xmlns:a16="http://schemas.microsoft.com/office/drawing/2014/main" id="{3AAE61F1-F836-C49A-897E-0C72B157A291}"/>
              </a:ext>
            </a:extLst>
          </p:cNvPr>
          <p:cNvSpPr txBox="1"/>
          <p:nvPr/>
        </p:nvSpPr>
        <p:spPr>
          <a:xfrm>
            <a:off x="2216429" y="3167823"/>
            <a:ext cx="7759141" cy="369332"/>
          </a:xfrm>
          <a:prstGeom prst="rect">
            <a:avLst/>
          </a:prstGeom>
          <a:noFill/>
        </p:spPr>
        <p:txBody>
          <a:bodyPr wrap="square" rtlCol="0">
            <a:spAutoFit/>
          </a:bodyPr>
          <a:lstStyle/>
          <a:p>
            <a:r>
              <a:rPr lang="en-US" dirty="0">
                <a:latin typeface="Helvetica Neue"/>
              </a:rPr>
              <a:t>Dimensionality reduction is to remove dimensions with low variances</a:t>
            </a:r>
          </a:p>
        </p:txBody>
      </p:sp>
      <p:sp>
        <p:nvSpPr>
          <p:cNvPr id="6" name="TextBox 5">
            <a:extLst>
              <a:ext uri="{FF2B5EF4-FFF2-40B4-BE49-F238E27FC236}">
                <a16:creationId xmlns:a16="http://schemas.microsoft.com/office/drawing/2014/main" id="{48265400-A1F8-48C7-C423-48C0DE565E5A}"/>
              </a:ext>
            </a:extLst>
          </p:cNvPr>
          <p:cNvSpPr txBox="1"/>
          <p:nvPr/>
        </p:nvSpPr>
        <p:spPr>
          <a:xfrm>
            <a:off x="2216428" y="3711018"/>
            <a:ext cx="5496339" cy="369332"/>
          </a:xfrm>
          <a:prstGeom prst="rect">
            <a:avLst/>
          </a:prstGeom>
          <a:noFill/>
        </p:spPr>
        <p:txBody>
          <a:bodyPr wrap="square" rtlCol="0">
            <a:spAutoFit/>
          </a:bodyPr>
          <a:lstStyle/>
          <a:p>
            <a:r>
              <a:rPr lang="en-US" dirty="0">
                <a:latin typeface="Helvetica Neue"/>
              </a:rPr>
              <a:t>Tradeoff between dimensionality vs. info. loss</a:t>
            </a:r>
          </a:p>
        </p:txBody>
      </p:sp>
      <p:sp>
        <p:nvSpPr>
          <p:cNvPr id="2" name="TextBox 1">
            <a:extLst>
              <a:ext uri="{FF2B5EF4-FFF2-40B4-BE49-F238E27FC236}">
                <a16:creationId xmlns:a16="http://schemas.microsoft.com/office/drawing/2014/main" id="{2D41B5F9-931E-F6E3-AD28-C3F713556329}"/>
              </a:ext>
            </a:extLst>
          </p:cNvPr>
          <p:cNvSpPr txBox="1"/>
          <p:nvPr/>
        </p:nvSpPr>
        <p:spPr>
          <a:xfrm>
            <a:off x="2216428" y="2550926"/>
            <a:ext cx="9742210" cy="646331"/>
          </a:xfrm>
          <a:prstGeom prst="rect">
            <a:avLst/>
          </a:prstGeom>
          <a:noFill/>
        </p:spPr>
        <p:txBody>
          <a:bodyPr wrap="square" rtlCol="0">
            <a:spAutoFit/>
          </a:bodyPr>
          <a:lstStyle/>
          <a:p>
            <a:r>
              <a:rPr lang="en-US" dirty="0">
                <a:latin typeface="Helvetica Neue"/>
              </a:rPr>
              <a:t>Each PC is selected to maximize the explained variance in this direction of the remain data</a:t>
            </a:r>
          </a:p>
          <a:p>
            <a:endParaRPr lang="en-US" dirty="0">
              <a:latin typeface="Helvetica Neue"/>
            </a:endParaRPr>
          </a:p>
        </p:txBody>
      </p:sp>
    </p:spTree>
    <p:extLst>
      <p:ext uri="{BB962C8B-B14F-4D97-AF65-F5344CB8AC3E}">
        <p14:creationId xmlns:p14="http://schemas.microsoft.com/office/powerpoint/2010/main" val="1912292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body" idx="1"/>
          </p:nvPr>
        </p:nvSpPr>
        <p:spPr>
          <a:xfrm>
            <a:off x="963088" y="2906717"/>
            <a:ext cx="10363201"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pPr>
            <a:endParaRPr/>
          </a:p>
        </p:txBody>
      </p:sp>
      <p:pic>
        <p:nvPicPr>
          <p:cNvPr id="139" name="Google Shape;139;p8" descr="Picture 3"/>
          <p:cNvPicPr preferRelativeResize="0"/>
          <p:nvPr/>
        </p:nvPicPr>
        <p:blipFill rotWithShape="1">
          <a:blip r:embed="rId3">
            <a:alphaModFix/>
          </a:blip>
          <a:srcRect/>
          <a:stretch/>
        </p:blipFill>
        <p:spPr>
          <a:xfrm>
            <a:off x="356050" y="-7019"/>
            <a:ext cx="11413816" cy="6872038"/>
          </a:xfrm>
          <a:prstGeom prst="rect">
            <a:avLst/>
          </a:prstGeom>
          <a:noFill/>
          <a:ln>
            <a:noFill/>
          </a:ln>
        </p:spPr>
      </p:pic>
      <p:sp>
        <p:nvSpPr>
          <p:cNvPr id="140" name="Google Shape;140;p8"/>
          <p:cNvSpPr txBox="1"/>
          <p:nvPr/>
        </p:nvSpPr>
        <p:spPr>
          <a:xfrm>
            <a:off x="3272119" y="6347012"/>
            <a:ext cx="3626132"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a:solidFill>
                  <a:srgbClr val="000000"/>
                </a:solidFill>
                <a:latin typeface="Calibri"/>
                <a:ea typeface="Calibri"/>
                <a:cs typeface="Calibri"/>
                <a:sym typeface="Calibri"/>
              </a:rPr>
              <a:t>Credit: Andrew Ng, </a:t>
            </a: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 Learning </a:t>
            </a:r>
            <a:endParaRPr sz="9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034F-C058-BCE3-A758-6420DB353FC1}"/>
              </a:ext>
            </a:extLst>
          </p:cNvPr>
          <p:cNvSpPr txBox="1"/>
          <p:nvPr/>
        </p:nvSpPr>
        <p:spPr>
          <a:xfrm>
            <a:off x="287838" y="454012"/>
            <a:ext cx="11206072" cy="707886"/>
          </a:xfrm>
          <a:prstGeom prst="rect">
            <a:avLst/>
          </a:prstGeom>
          <a:noFill/>
        </p:spPr>
        <p:txBody>
          <a:bodyPr wrap="square" rtlCol="0">
            <a:spAutoFit/>
          </a:bodyPr>
          <a:lstStyle/>
          <a:p>
            <a:r>
              <a:rPr lang="en-US" sz="4000" b="1" dirty="0">
                <a:solidFill>
                  <a:srgbClr val="002060"/>
                </a:solidFill>
                <a:latin typeface="Helvetica Neue"/>
              </a:rPr>
              <a:t>A real-world application of PCA</a:t>
            </a:r>
            <a:endParaRPr lang="en-US" sz="40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ABB472C-D529-C4FE-3C08-BCE1BE6C5A4E}"/>
                  </a:ext>
                </a:extLst>
              </p:cNvPr>
              <p:cNvSpPr txBox="1"/>
              <p:nvPr/>
            </p:nvSpPr>
            <p:spPr>
              <a:xfrm>
                <a:off x="1672332" y="2431020"/>
                <a:ext cx="4669753" cy="369332"/>
              </a:xfrm>
              <a:prstGeom prst="rect">
                <a:avLst/>
              </a:prstGeom>
              <a:noFill/>
            </p:spPr>
            <p:txBody>
              <a:bodyPr wrap="square">
                <a:spAutoFit/>
              </a:bodyPr>
              <a:lstStyle/>
              <a:p>
                <a14:m>
                  <m:oMath xmlns:m="http://schemas.openxmlformats.org/officeDocument/2006/math">
                    <m:r>
                      <m:rPr>
                        <m:sty m:val="p"/>
                      </m:rPr>
                      <a:rPr lang="en-US" b="0" i="0" dirty="0" smtClean="0">
                        <a:solidFill>
                          <a:schemeClr val="tx1"/>
                        </a:solidFill>
                        <a:latin typeface="Cambria Math" panose="02040503050406030204" pitchFamily="18" charset="0"/>
                        <a:ea typeface="Lato" panose="020F0502020204030203" pitchFamily="34" charset="0"/>
                        <a:cs typeface="Lato" panose="020F0502020204030203" pitchFamily="34" charset="0"/>
                      </a:rPr>
                      <m:t>IQ</m:t>
                    </m:r>
                    <m:r>
                      <a:rPr lang="en-US" b="0" i="0" dirty="0" smtClean="0">
                        <a:solidFill>
                          <a:schemeClr val="tx1"/>
                        </a:solidFill>
                        <a:latin typeface="Cambria Math" panose="02040503050406030204" pitchFamily="18" charset="0"/>
                        <a:ea typeface="Lato" panose="020F0502020204030203" pitchFamily="34" charset="0"/>
                        <a:cs typeface="Lato" panose="020F0502020204030203" pitchFamily="34" charset="0"/>
                      </a:rPr>
                      <m:t> </m:t>
                    </m:r>
                    <m:r>
                      <m:rPr>
                        <m:sty m:val="p"/>
                      </m:rPr>
                      <a:rPr lang="en-US" b="0" i="0" dirty="0" smtClean="0">
                        <a:solidFill>
                          <a:schemeClr val="tx1"/>
                        </a:solidFill>
                        <a:latin typeface="Cambria Math" panose="02040503050406030204" pitchFamily="18" charset="0"/>
                        <a:ea typeface="Lato" panose="020F0502020204030203" pitchFamily="34" charset="0"/>
                        <a:cs typeface="Lato" panose="020F0502020204030203" pitchFamily="34" charset="0"/>
                      </a:rPr>
                      <m:t>testing</m:t>
                    </m:r>
                    <m:r>
                      <a:rPr lang="en-US" b="0" i="0" dirty="0" smtClean="0">
                        <a:solidFill>
                          <a:schemeClr val="tx1"/>
                        </a:solidFill>
                        <a:latin typeface="Cambria Math" panose="02040503050406030204" pitchFamily="18" charset="0"/>
                        <a:ea typeface="Lato" panose="020F0502020204030203" pitchFamily="34" charset="0"/>
                        <a:cs typeface="Lato" panose="020F0502020204030203" pitchFamily="34" charset="0"/>
                      </a:rPr>
                      <m:t>! </m:t>
                    </m:r>
                  </m:oMath>
                </a14:m>
                <a:r>
                  <a:rPr lang="en-US" dirty="0"/>
                  <a:t>	</a:t>
                </a:r>
              </a:p>
            </p:txBody>
          </p:sp>
        </mc:Choice>
        <mc:Fallback xmlns="">
          <p:sp>
            <p:nvSpPr>
              <p:cNvPr id="8" name="TextBox 7">
                <a:extLst>
                  <a:ext uri="{FF2B5EF4-FFF2-40B4-BE49-F238E27FC236}">
                    <a16:creationId xmlns:a16="http://schemas.microsoft.com/office/drawing/2014/main" id="{FABB472C-D529-C4FE-3C08-BCE1BE6C5A4E}"/>
                  </a:ext>
                </a:extLst>
              </p:cNvPr>
              <p:cNvSpPr txBox="1">
                <a:spLocks noRot="1" noChangeAspect="1" noMove="1" noResize="1" noEditPoints="1" noAdjustHandles="1" noChangeArrowheads="1" noChangeShapeType="1" noTextEdit="1"/>
              </p:cNvSpPr>
              <p:nvPr/>
            </p:nvSpPr>
            <p:spPr>
              <a:xfrm>
                <a:off x="1672332" y="2431020"/>
                <a:ext cx="4669753" cy="369332"/>
              </a:xfrm>
              <a:prstGeom prst="rect">
                <a:avLst/>
              </a:prstGeom>
              <a:blipFill>
                <a:blip r:embed="rId3"/>
                <a:stretch>
                  <a:fillRect l="-261" b="-13333"/>
                </a:stretch>
              </a:blipFill>
            </p:spPr>
            <p:txBody>
              <a:bodyPr/>
              <a:lstStyle/>
              <a:p>
                <a:r>
                  <a:rPr lang="en-US">
                    <a:noFill/>
                  </a:rPr>
                  <a:t> </a:t>
                </a:r>
              </a:p>
            </p:txBody>
          </p:sp>
        </mc:Fallback>
      </mc:AlternateContent>
      <p:cxnSp>
        <p:nvCxnSpPr>
          <p:cNvPr id="2" name="Straight Connector 1">
            <a:extLst>
              <a:ext uri="{FF2B5EF4-FFF2-40B4-BE49-F238E27FC236}">
                <a16:creationId xmlns:a16="http://schemas.microsoft.com/office/drawing/2014/main" id="{2549857D-4DE9-432D-5575-3744D695B22B}"/>
              </a:ext>
            </a:extLst>
          </p:cNvPr>
          <p:cNvCxnSpPr/>
          <p:nvPr/>
        </p:nvCxnSpPr>
        <p:spPr>
          <a:xfrm>
            <a:off x="6884041" y="1387257"/>
            <a:ext cx="0" cy="4083485"/>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FE415EF-5D74-DF5F-C0AB-FF0111A0EF5D}"/>
              </a:ext>
            </a:extLst>
          </p:cNvPr>
          <p:cNvCxnSpPr>
            <a:cxnSpLocks/>
          </p:cNvCxnSpPr>
          <p:nvPr/>
        </p:nvCxnSpPr>
        <p:spPr>
          <a:xfrm flipH="1">
            <a:off x="5466721" y="4213446"/>
            <a:ext cx="5003159"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66E2DC-4160-ACDE-C429-C9F3684ADA8D}"/>
              </a:ext>
            </a:extLst>
          </p:cNvPr>
          <p:cNvSpPr txBox="1"/>
          <p:nvPr/>
        </p:nvSpPr>
        <p:spPr>
          <a:xfrm>
            <a:off x="7656519" y="4518929"/>
            <a:ext cx="1510341" cy="369332"/>
          </a:xfrm>
          <a:prstGeom prst="rect">
            <a:avLst/>
          </a:prstGeom>
          <a:noFill/>
        </p:spPr>
        <p:txBody>
          <a:bodyPr wrap="square" rtlCol="0">
            <a:spAutoFit/>
          </a:bodyPr>
          <a:lstStyle/>
          <a:p>
            <a:r>
              <a:rPr lang="en-US" b="1" dirty="0">
                <a:solidFill>
                  <a:srgbClr val="002060"/>
                </a:solidFill>
                <a:latin typeface="Helvetica Neue" panose="020B0604020202020204" charset="0"/>
              </a:rPr>
              <a:t>SAT Verbal</a:t>
            </a:r>
          </a:p>
        </p:txBody>
      </p:sp>
      <p:sp>
        <p:nvSpPr>
          <p:cNvPr id="10" name="TextBox 9">
            <a:extLst>
              <a:ext uri="{FF2B5EF4-FFF2-40B4-BE49-F238E27FC236}">
                <a16:creationId xmlns:a16="http://schemas.microsoft.com/office/drawing/2014/main" id="{4F651157-E3B4-7AA1-7951-B5261BF60491}"/>
              </a:ext>
            </a:extLst>
          </p:cNvPr>
          <p:cNvSpPr txBox="1"/>
          <p:nvPr/>
        </p:nvSpPr>
        <p:spPr>
          <a:xfrm>
            <a:off x="5135703" y="1703098"/>
            <a:ext cx="1510341" cy="369332"/>
          </a:xfrm>
          <a:prstGeom prst="rect">
            <a:avLst/>
          </a:prstGeom>
          <a:noFill/>
        </p:spPr>
        <p:txBody>
          <a:bodyPr wrap="square" rtlCol="0">
            <a:spAutoFit/>
          </a:bodyPr>
          <a:lstStyle/>
          <a:p>
            <a:r>
              <a:rPr lang="en-US" b="1" dirty="0">
                <a:solidFill>
                  <a:srgbClr val="002060"/>
                </a:solidFill>
                <a:latin typeface="Helvetica Neue" panose="020B0604020202020204" charset="0"/>
              </a:rPr>
              <a:t>SAT Math</a:t>
            </a:r>
          </a:p>
        </p:txBody>
      </p:sp>
      <p:sp>
        <p:nvSpPr>
          <p:cNvPr id="11" name="Oval 10">
            <a:extLst>
              <a:ext uri="{FF2B5EF4-FFF2-40B4-BE49-F238E27FC236}">
                <a16:creationId xmlns:a16="http://schemas.microsoft.com/office/drawing/2014/main" id="{D434FED3-6574-150C-EB10-E9163EF2EF9E}"/>
              </a:ext>
            </a:extLst>
          </p:cNvPr>
          <p:cNvSpPr/>
          <p:nvPr/>
        </p:nvSpPr>
        <p:spPr>
          <a:xfrm>
            <a:off x="7425998" y="1683779"/>
            <a:ext cx="230520" cy="27074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31CC79-351C-4EFC-1B5A-9CC355C24E5A}"/>
              </a:ext>
            </a:extLst>
          </p:cNvPr>
          <p:cNvSpPr/>
          <p:nvPr/>
        </p:nvSpPr>
        <p:spPr>
          <a:xfrm>
            <a:off x="7620646" y="3363664"/>
            <a:ext cx="230520" cy="27074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F7112C-6639-7054-987A-3E9A1ED795A4}"/>
              </a:ext>
            </a:extLst>
          </p:cNvPr>
          <p:cNvSpPr/>
          <p:nvPr/>
        </p:nvSpPr>
        <p:spPr>
          <a:xfrm>
            <a:off x="7644145" y="2649256"/>
            <a:ext cx="230520" cy="27074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9F6850A-597C-64B0-41A5-4B5DCA00E56B}"/>
              </a:ext>
            </a:extLst>
          </p:cNvPr>
          <p:cNvSpPr/>
          <p:nvPr/>
        </p:nvSpPr>
        <p:spPr>
          <a:xfrm>
            <a:off x="8301362" y="2779134"/>
            <a:ext cx="230520" cy="27074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1AFE7A-BCDB-ECC2-FB7A-AE66EFA8867B}"/>
              </a:ext>
            </a:extLst>
          </p:cNvPr>
          <p:cNvSpPr/>
          <p:nvPr/>
        </p:nvSpPr>
        <p:spPr>
          <a:xfrm>
            <a:off x="8186102" y="2095355"/>
            <a:ext cx="230520" cy="27074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24BC61-5B2B-0423-7D9B-B425837C56D2}"/>
              </a:ext>
            </a:extLst>
          </p:cNvPr>
          <p:cNvSpPr/>
          <p:nvPr/>
        </p:nvSpPr>
        <p:spPr>
          <a:xfrm>
            <a:off x="8945566" y="2225233"/>
            <a:ext cx="230520" cy="27074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3E6737F-870D-234D-1F3F-8F733BDAC9EC}"/>
              </a:ext>
            </a:extLst>
          </p:cNvPr>
          <p:cNvCxnSpPr/>
          <p:nvPr/>
        </p:nvCxnSpPr>
        <p:spPr>
          <a:xfrm flipV="1">
            <a:off x="6877855" y="960120"/>
            <a:ext cx="2700485" cy="325332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9246AA5-BF2E-2F36-E31B-CC82D6DA1321}"/>
              </a:ext>
            </a:extLst>
          </p:cNvPr>
          <p:cNvSpPr txBox="1"/>
          <p:nvPr/>
        </p:nvSpPr>
        <p:spPr>
          <a:xfrm>
            <a:off x="9242916" y="1449821"/>
            <a:ext cx="1867042" cy="369332"/>
          </a:xfrm>
          <a:prstGeom prst="rect">
            <a:avLst/>
          </a:prstGeom>
          <a:noFill/>
        </p:spPr>
        <p:txBody>
          <a:bodyPr wrap="square" rtlCol="0">
            <a:spAutoFit/>
          </a:bodyPr>
          <a:lstStyle/>
          <a:p>
            <a:r>
              <a:rPr lang="en-US" b="1" dirty="0">
                <a:solidFill>
                  <a:srgbClr val="002060"/>
                </a:solidFill>
                <a:latin typeface="Helvetica Neue" panose="020B0604020202020204" charset="0"/>
              </a:rPr>
              <a:t>PC1 or g factor</a:t>
            </a:r>
          </a:p>
        </p:txBody>
      </p:sp>
    </p:spTree>
    <p:extLst>
      <p:ext uri="{BB962C8B-B14F-4D97-AF65-F5344CB8AC3E}">
        <p14:creationId xmlns:p14="http://schemas.microsoft.com/office/powerpoint/2010/main" val="14637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Data Visualization</a:t>
            </a:r>
            <a:endParaRPr b="1" dirty="0">
              <a:solidFill>
                <a:srgbClr val="002060"/>
              </a:solidFill>
              <a:latin typeface="Helvetica Neue" panose="020B0604020202020204" charset="0"/>
            </a:endParaRPr>
          </a:p>
        </p:txBody>
      </p:sp>
      <p:sp>
        <p:nvSpPr>
          <p:cNvPr id="4" name="TextBox 3">
            <a:extLst>
              <a:ext uri="{FF2B5EF4-FFF2-40B4-BE49-F238E27FC236}">
                <a16:creationId xmlns:a16="http://schemas.microsoft.com/office/drawing/2014/main" id="{A9686299-309E-D04B-4249-A2A5633CE22C}"/>
              </a:ext>
            </a:extLst>
          </p:cNvPr>
          <p:cNvSpPr txBox="1"/>
          <p:nvPr/>
        </p:nvSpPr>
        <p:spPr>
          <a:xfrm>
            <a:off x="814388" y="6100763"/>
            <a:ext cx="9716827" cy="646331"/>
          </a:xfrm>
          <a:prstGeom prst="rect">
            <a:avLst/>
          </a:prstGeom>
          <a:noFill/>
        </p:spPr>
        <p:txBody>
          <a:bodyPr wrap="none" rtlCol="0">
            <a:spAutoFit/>
          </a:bodyPr>
          <a:lstStyle/>
          <a:p>
            <a:r>
              <a:rPr lang="en-US" dirty="0">
                <a:solidFill>
                  <a:srgbClr val="555555"/>
                </a:solidFill>
                <a:latin typeface="Helvetica Neue" panose="02000503000000020004" pitchFamily="2" charset="0"/>
              </a:rPr>
              <a:t>T</a:t>
            </a:r>
            <a:r>
              <a:rPr lang="en-US" b="0" i="0" dirty="0">
                <a:solidFill>
                  <a:srgbClr val="555555"/>
                </a:solidFill>
                <a:effectLst/>
                <a:latin typeface="Helvetica Neue" panose="02000503000000020004" pitchFamily="2" charset="0"/>
              </a:rPr>
              <a:t>he </a:t>
            </a:r>
            <a:r>
              <a:rPr lang="en-US" b="0" i="0" u="none" strike="noStrike" dirty="0">
                <a:solidFill>
                  <a:srgbClr val="428BCA"/>
                </a:solidFill>
                <a:effectLst/>
                <a:latin typeface="Helvetica Neue" panose="02000503000000020004" pitchFamily="2" charset="0"/>
                <a:hlinkClick r:id="rId3"/>
              </a:rPr>
              <a:t>wine dataset</a:t>
            </a:r>
            <a:r>
              <a:rPr lang="en-US" b="0" i="0" u="none" strike="noStrike" dirty="0">
                <a:solidFill>
                  <a:srgbClr val="428BCA"/>
                </a:solidFill>
                <a:effectLst/>
                <a:latin typeface="Helvetica Neue" panose="02000503000000020004" pitchFamily="2" charset="0"/>
              </a:rPr>
              <a:t> </a:t>
            </a:r>
            <a:r>
              <a:rPr lang="en-US" b="0" i="0" dirty="0">
                <a:solidFill>
                  <a:srgbClr val="555555"/>
                </a:solidFill>
                <a:effectLst/>
                <a:latin typeface="Helvetica Neue" panose="02000503000000020004" pitchFamily="2" charset="0"/>
              </a:rPr>
              <a:t>with 13 features and 3 classes.</a:t>
            </a:r>
          </a:p>
          <a:p>
            <a:r>
              <a:rPr lang="en-US" dirty="0">
                <a:solidFill>
                  <a:srgbClr val="555555"/>
                </a:solidFill>
                <a:latin typeface="Helvetica Neue" panose="02000503000000020004" pitchFamily="2" charset="0"/>
              </a:rPr>
              <a:t>Source: https://</a:t>
            </a:r>
            <a:r>
              <a:rPr lang="en-US" dirty="0" err="1">
                <a:solidFill>
                  <a:srgbClr val="555555"/>
                </a:solidFill>
                <a:latin typeface="Helvetica Neue" panose="02000503000000020004" pitchFamily="2" charset="0"/>
              </a:rPr>
              <a:t>machinelearningmastery.com</a:t>
            </a:r>
            <a:r>
              <a:rPr lang="en-US" dirty="0">
                <a:solidFill>
                  <a:srgbClr val="555555"/>
                </a:solidFill>
                <a:latin typeface="Helvetica Neue" panose="02000503000000020004" pitchFamily="2" charset="0"/>
              </a:rPr>
              <a:t>/principal-component-analysis-for-visualization/</a:t>
            </a:r>
            <a:endParaRPr lang="en-US" dirty="0"/>
          </a:p>
        </p:txBody>
      </p:sp>
      <p:pic>
        <p:nvPicPr>
          <p:cNvPr id="2050" name="Picture 2">
            <a:extLst>
              <a:ext uri="{FF2B5EF4-FFF2-40B4-BE49-F238E27FC236}">
                <a16:creationId xmlns:a16="http://schemas.microsoft.com/office/drawing/2014/main" id="{CB2A17CF-55FC-B482-4751-BC446139B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44" y="1457324"/>
            <a:ext cx="4496853" cy="4408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9B91AE1-DC0D-3109-3861-8E10DF50DE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903" y="1841445"/>
            <a:ext cx="5201903" cy="385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40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Feature Extraction</a:t>
            </a:r>
            <a:endParaRPr b="1" dirty="0">
              <a:solidFill>
                <a:srgbClr val="002060"/>
              </a:solidFill>
              <a:latin typeface="Helvetica Neue" panose="020B0604020202020204" charset="0"/>
            </a:endParaRPr>
          </a:p>
        </p:txBody>
      </p:sp>
      <p:sp>
        <p:nvSpPr>
          <p:cNvPr id="4" name="TextBox 3">
            <a:extLst>
              <a:ext uri="{FF2B5EF4-FFF2-40B4-BE49-F238E27FC236}">
                <a16:creationId xmlns:a16="http://schemas.microsoft.com/office/drawing/2014/main" id="{A9686299-309E-D04B-4249-A2A5633CE22C}"/>
              </a:ext>
            </a:extLst>
          </p:cNvPr>
          <p:cNvSpPr txBox="1"/>
          <p:nvPr/>
        </p:nvSpPr>
        <p:spPr>
          <a:xfrm>
            <a:off x="933812" y="6270736"/>
            <a:ext cx="9716827" cy="646331"/>
          </a:xfrm>
          <a:prstGeom prst="rect">
            <a:avLst/>
          </a:prstGeom>
          <a:noFill/>
        </p:spPr>
        <p:txBody>
          <a:bodyPr wrap="none" rtlCol="0">
            <a:spAutoFit/>
          </a:bodyPr>
          <a:lstStyle/>
          <a:p>
            <a:r>
              <a:rPr lang="en-US" dirty="0">
                <a:solidFill>
                  <a:srgbClr val="555555"/>
                </a:solidFill>
                <a:latin typeface="Helvetica Neue" panose="02000503000000020004" pitchFamily="2" charset="0"/>
              </a:rPr>
              <a:t>T</a:t>
            </a:r>
            <a:r>
              <a:rPr lang="en-US" b="0" i="0" dirty="0">
                <a:solidFill>
                  <a:srgbClr val="555555"/>
                </a:solidFill>
                <a:effectLst/>
                <a:latin typeface="Helvetica Neue" panose="02000503000000020004" pitchFamily="2" charset="0"/>
              </a:rPr>
              <a:t>he </a:t>
            </a:r>
            <a:r>
              <a:rPr lang="en-US" b="0" i="0" u="none" strike="noStrike" dirty="0">
                <a:solidFill>
                  <a:srgbClr val="428BCA"/>
                </a:solidFill>
                <a:effectLst/>
                <a:latin typeface="Helvetica Neue" panose="02000503000000020004" pitchFamily="2" charset="0"/>
                <a:hlinkClick r:id="rId3"/>
              </a:rPr>
              <a:t>wine dataset</a:t>
            </a:r>
            <a:r>
              <a:rPr lang="en-US" b="0" i="0" u="none" strike="noStrike" dirty="0">
                <a:solidFill>
                  <a:srgbClr val="428BCA"/>
                </a:solidFill>
                <a:effectLst/>
                <a:latin typeface="Helvetica Neue" panose="02000503000000020004" pitchFamily="2" charset="0"/>
              </a:rPr>
              <a:t> </a:t>
            </a:r>
            <a:r>
              <a:rPr lang="en-US" b="0" i="0" dirty="0">
                <a:solidFill>
                  <a:srgbClr val="555555"/>
                </a:solidFill>
                <a:effectLst/>
                <a:latin typeface="Helvetica Neue" panose="02000503000000020004" pitchFamily="2" charset="0"/>
              </a:rPr>
              <a:t>with 13 features and 3 classes.</a:t>
            </a:r>
          </a:p>
          <a:p>
            <a:r>
              <a:rPr lang="en-US" dirty="0">
                <a:solidFill>
                  <a:srgbClr val="555555"/>
                </a:solidFill>
                <a:latin typeface="Helvetica Neue" panose="02000503000000020004" pitchFamily="2" charset="0"/>
              </a:rPr>
              <a:t>Source: https://</a:t>
            </a:r>
            <a:r>
              <a:rPr lang="en-US" dirty="0" err="1">
                <a:solidFill>
                  <a:srgbClr val="555555"/>
                </a:solidFill>
                <a:latin typeface="Helvetica Neue" panose="02000503000000020004" pitchFamily="2" charset="0"/>
              </a:rPr>
              <a:t>machinelearningmastery.com</a:t>
            </a:r>
            <a:r>
              <a:rPr lang="en-US" dirty="0">
                <a:solidFill>
                  <a:srgbClr val="555555"/>
                </a:solidFill>
                <a:latin typeface="Helvetica Neue" panose="02000503000000020004" pitchFamily="2" charset="0"/>
              </a:rPr>
              <a:t>/principal-component-analysis-for-visualization/</a:t>
            </a:r>
            <a:endParaRPr lang="en-US" dirty="0"/>
          </a:p>
        </p:txBody>
      </p:sp>
      <p:pic>
        <p:nvPicPr>
          <p:cNvPr id="2050" name="Picture 2">
            <a:extLst>
              <a:ext uri="{FF2B5EF4-FFF2-40B4-BE49-F238E27FC236}">
                <a16:creationId xmlns:a16="http://schemas.microsoft.com/office/drawing/2014/main" id="{CB2A17CF-55FC-B482-4751-BC446139B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44" y="1457324"/>
            <a:ext cx="4496853" cy="44084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9B91AE1-DC0D-3109-3861-8E10DF50DE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903" y="1841445"/>
            <a:ext cx="5201903" cy="38528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43793B-E3C1-30FC-B8ED-EBBBB1E5C05B}"/>
              </a:ext>
            </a:extLst>
          </p:cNvPr>
          <p:cNvSpPr txBox="1"/>
          <p:nvPr/>
        </p:nvSpPr>
        <p:spPr>
          <a:xfrm>
            <a:off x="960744" y="5795013"/>
            <a:ext cx="5565370" cy="461665"/>
          </a:xfrm>
          <a:prstGeom prst="rect">
            <a:avLst/>
          </a:prstGeom>
          <a:noFill/>
        </p:spPr>
        <p:txBody>
          <a:bodyPr wrap="none" rtlCol="0">
            <a:spAutoFit/>
          </a:bodyPr>
          <a:lstStyle/>
          <a:p>
            <a:r>
              <a:rPr lang="en-US" sz="2400" dirty="0"/>
              <a:t>Q: feature extraction vs. feature selection? </a:t>
            </a:r>
          </a:p>
        </p:txBody>
      </p:sp>
    </p:spTree>
    <p:extLst>
      <p:ext uri="{BB962C8B-B14F-4D97-AF65-F5344CB8AC3E}">
        <p14:creationId xmlns:p14="http://schemas.microsoft.com/office/powerpoint/2010/main" val="231207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Image Compression</a:t>
            </a:r>
            <a:endParaRPr b="1" dirty="0">
              <a:solidFill>
                <a:srgbClr val="002060"/>
              </a:solidFill>
              <a:latin typeface="Helvetica Neue" panose="020B0604020202020204" charset="0"/>
            </a:endParaRPr>
          </a:p>
        </p:txBody>
      </p:sp>
      <p:pic>
        <p:nvPicPr>
          <p:cNvPr id="4" name="Picture 3">
            <a:extLst>
              <a:ext uri="{FF2B5EF4-FFF2-40B4-BE49-F238E27FC236}">
                <a16:creationId xmlns:a16="http://schemas.microsoft.com/office/drawing/2014/main" id="{A83F2CE2-7556-A557-4105-CED312D86A0E}"/>
              </a:ext>
            </a:extLst>
          </p:cNvPr>
          <p:cNvPicPr>
            <a:picLocks noChangeAspect="1"/>
          </p:cNvPicPr>
          <p:nvPr/>
        </p:nvPicPr>
        <p:blipFill>
          <a:blip r:embed="rId3"/>
          <a:stretch>
            <a:fillRect/>
          </a:stretch>
        </p:blipFill>
        <p:spPr>
          <a:xfrm>
            <a:off x="2209800" y="1703359"/>
            <a:ext cx="7772400" cy="3451282"/>
          </a:xfrm>
          <a:prstGeom prst="rect">
            <a:avLst/>
          </a:prstGeom>
        </p:spPr>
      </p:pic>
      <p:sp>
        <p:nvSpPr>
          <p:cNvPr id="5" name="TextBox 4">
            <a:extLst>
              <a:ext uri="{FF2B5EF4-FFF2-40B4-BE49-F238E27FC236}">
                <a16:creationId xmlns:a16="http://schemas.microsoft.com/office/drawing/2014/main" id="{B6DCAFAE-27F4-C705-0619-76F658FF17E4}"/>
              </a:ext>
            </a:extLst>
          </p:cNvPr>
          <p:cNvSpPr txBox="1"/>
          <p:nvPr/>
        </p:nvSpPr>
        <p:spPr>
          <a:xfrm>
            <a:off x="900112" y="6008227"/>
            <a:ext cx="11075853" cy="369332"/>
          </a:xfrm>
          <a:prstGeom prst="rect">
            <a:avLst/>
          </a:prstGeom>
          <a:noFill/>
        </p:spPr>
        <p:txBody>
          <a:bodyPr wrap="none" rtlCol="0">
            <a:spAutoFit/>
          </a:bodyPr>
          <a:lstStyle/>
          <a:p>
            <a:r>
              <a:rPr lang="en-US" dirty="0"/>
              <a:t>Source: https://</a:t>
            </a:r>
            <a:r>
              <a:rPr lang="en-US" dirty="0" err="1"/>
              <a:t>towardsdatascience.com</a:t>
            </a:r>
            <a:r>
              <a:rPr lang="en-US" dirty="0"/>
              <a:t>/image-compression-using-principal-component-analysis-pca-253f26740a9f</a:t>
            </a:r>
          </a:p>
        </p:txBody>
      </p:sp>
    </p:spTree>
    <p:extLst>
      <p:ext uri="{BB962C8B-B14F-4D97-AF65-F5344CB8AC3E}">
        <p14:creationId xmlns:p14="http://schemas.microsoft.com/office/powerpoint/2010/main" val="360316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40488-D11E-B06C-0013-5CCBA02BC5E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1035F53-4BEB-2FF8-90D2-A5B953F68D09}"/>
              </a:ext>
            </a:extLst>
          </p:cNvPr>
          <p:cNvSpPr>
            <a:spLocks noGrp="1"/>
          </p:cNvSpPr>
          <p:nvPr>
            <p:ph type="body" idx="1"/>
          </p:nvPr>
        </p:nvSpPr>
        <p:spPr/>
        <p:txBody>
          <a:bodyPr/>
          <a:lstStyle/>
          <a:p>
            <a:endParaRPr lang="en-US"/>
          </a:p>
        </p:txBody>
      </p:sp>
      <p:pic>
        <p:nvPicPr>
          <p:cNvPr id="1026" name="Picture 2" descr="enter image description here">
            <a:extLst>
              <a:ext uri="{FF2B5EF4-FFF2-40B4-BE49-F238E27FC236}">
                <a16:creationId xmlns:a16="http://schemas.microsoft.com/office/drawing/2014/main" id="{1433DA18-5C58-9F3B-E189-A2D070035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3" y="2130429"/>
            <a:ext cx="12192000" cy="3649663"/>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539;p18">
            <a:extLst>
              <a:ext uri="{FF2B5EF4-FFF2-40B4-BE49-F238E27FC236}">
                <a16:creationId xmlns:a16="http://schemas.microsoft.com/office/drawing/2014/main" id="{9F921E3A-68D5-8840-8013-0E0DEDA7EA98}"/>
              </a:ext>
            </a:extLst>
          </p:cNvPr>
          <p:cNvSpPr txBox="1">
            <a:spLocks/>
          </p:cNvSpPr>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lvl1pPr lvl="0" algn="l" defTabSz="914400" rtl="0" eaLnBrk="1" latinLnBrk="0" hangingPunct="1">
              <a:lnSpc>
                <a:spcPct val="90000"/>
              </a:lnSpc>
              <a:spcBef>
                <a:spcPts val="0"/>
              </a:spcBef>
              <a:spcAft>
                <a:spcPts val="0"/>
              </a:spcAft>
              <a:buClr>
                <a:srgbClr val="000000"/>
              </a:buClr>
              <a:buSzPts val="8000"/>
              <a:buFont typeface="Calibri"/>
              <a:buNone/>
              <a:defRPr sz="4000" b="0" kern="1200" cap="none">
                <a:solidFill>
                  <a:schemeClr val="tx1"/>
                </a:solidFill>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r>
              <a:rPr lang="en-US" b="1" dirty="0">
                <a:solidFill>
                  <a:srgbClr val="002060"/>
                </a:solidFill>
                <a:latin typeface="Helvetica Neue" panose="020B0604020202020204" charset="0"/>
              </a:rPr>
              <a:t>Noise Reduction</a:t>
            </a:r>
          </a:p>
        </p:txBody>
      </p:sp>
      <p:sp>
        <p:nvSpPr>
          <p:cNvPr id="5" name="TextBox 4">
            <a:extLst>
              <a:ext uri="{FF2B5EF4-FFF2-40B4-BE49-F238E27FC236}">
                <a16:creationId xmlns:a16="http://schemas.microsoft.com/office/drawing/2014/main" id="{371BC6EE-460A-C4EE-2CF0-1FCA70638DDC}"/>
              </a:ext>
            </a:extLst>
          </p:cNvPr>
          <p:cNvSpPr txBox="1"/>
          <p:nvPr/>
        </p:nvSpPr>
        <p:spPr>
          <a:xfrm>
            <a:off x="839751" y="6159027"/>
            <a:ext cx="11233716" cy="369332"/>
          </a:xfrm>
          <a:prstGeom prst="rect">
            <a:avLst/>
          </a:prstGeom>
          <a:noFill/>
        </p:spPr>
        <p:txBody>
          <a:bodyPr wrap="none" rtlCol="0">
            <a:spAutoFit/>
          </a:bodyPr>
          <a:lstStyle/>
          <a:p>
            <a:r>
              <a:rPr lang="en-US" dirty="0"/>
              <a:t>Source: https://</a:t>
            </a:r>
            <a:r>
              <a:rPr lang="en-US" dirty="0" err="1"/>
              <a:t>stats.stackexchange.com</a:t>
            </a:r>
            <a:r>
              <a:rPr lang="en-US" dirty="0"/>
              <a:t>/questions/247260/principal-component-analysis-eliminate-noise-in-the-data</a:t>
            </a:r>
          </a:p>
        </p:txBody>
      </p:sp>
    </p:spTree>
    <p:extLst>
      <p:ext uri="{BB962C8B-B14F-4D97-AF65-F5344CB8AC3E}">
        <p14:creationId xmlns:p14="http://schemas.microsoft.com/office/powerpoint/2010/main" val="38706906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7822-B52B-4090-D7E8-1587E8AA1297}"/>
              </a:ext>
            </a:extLst>
          </p:cNvPr>
          <p:cNvSpPr>
            <a:spLocks noGrp="1"/>
          </p:cNvSpPr>
          <p:nvPr>
            <p:ph type="title"/>
          </p:nvPr>
        </p:nvSpPr>
        <p:spPr/>
        <p:txBody>
          <a:bodyPr/>
          <a:lstStyle/>
          <a:p>
            <a:r>
              <a:rPr lang="en-US" dirty="0"/>
              <a:t>t-SNE</a:t>
            </a:r>
          </a:p>
        </p:txBody>
      </p:sp>
      <p:sp>
        <p:nvSpPr>
          <p:cNvPr id="3" name="Text Placeholder 2">
            <a:extLst>
              <a:ext uri="{FF2B5EF4-FFF2-40B4-BE49-F238E27FC236}">
                <a16:creationId xmlns:a16="http://schemas.microsoft.com/office/drawing/2014/main" id="{4FF05BF0-7CDE-5F38-74AD-7E776A6295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7305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40E5-4CF1-A7D1-5368-2815368D2E60}"/>
              </a:ext>
            </a:extLst>
          </p:cNvPr>
          <p:cNvSpPr>
            <a:spLocks noGrp="1"/>
          </p:cNvSpPr>
          <p:nvPr>
            <p:ph type="title"/>
          </p:nvPr>
        </p:nvSpPr>
        <p:spPr/>
        <p:txBody>
          <a:bodyPr/>
          <a:lstStyle/>
          <a:p>
            <a:r>
              <a:rPr lang="en-US" dirty="0"/>
              <a:t>t-SNE</a:t>
            </a:r>
          </a:p>
        </p:txBody>
      </p:sp>
      <p:sp>
        <p:nvSpPr>
          <p:cNvPr id="3" name="Content Placeholder 2">
            <a:extLst>
              <a:ext uri="{FF2B5EF4-FFF2-40B4-BE49-F238E27FC236}">
                <a16:creationId xmlns:a16="http://schemas.microsoft.com/office/drawing/2014/main" id="{AD030AE3-3882-FC0D-1F17-D40B81809199}"/>
              </a:ext>
            </a:extLst>
          </p:cNvPr>
          <p:cNvSpPr>
            <a:spLocks noGrp="1"/>
          </p:cNvSpPr>
          <p:nvPr>
            <p:ph idx="1"/>
          </p:nvPr>
        </p:nvSpPr>
        <p:spPr/>
        <p:txBody>
          <a:bodyPr/>
          <a:lstStyle/>
          <a:p>
            <a:r>
              <a:rPr lang="en-US" dirty="0"/>
              <a:t>Non-linear dimensionality reduction technique, probabilistic </a:t>
            </a:r>
          </a:p>
          <a:p>
            <a:r>
              <a:rPr lang="en-US" dirty="0"/>
              <a:t>Mostly used for data visualization for high dimensional data</a:t>
            </a:r>
          </a:p>
          <a:p>
            <a:r>
              <a:rPr lang="en-US" dirty="0"/>
              <a:t>Key advantage: preserves local structure (i.e., points close in high dimensional space are still close in low dimensional space)</a:t>
            </a:r>
          </a:p>
          <a:p>
            <a:r>
              <a:rPr lang="en-US" dirty="0"/>
              <a:t>Computationally expensive, sensitive to hyperparameters</a:t>
            </a:r>
          </a:p>
        </p:txBody>
      </p:sp>
    </p:spTree>
    <p:extLst>
      <p:ext uri="{BB962C8B-B14F-4D97-AF65-F5344CB8AC3E}">
        <p14:creationId xmlns:p14="http://schemas.microsoft.com/office/powerpoint/2010/main" val="18672540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8"/>
          <p:cNvSpPr txBox="1">
            <a:spLocks noGrp="1"/>
          </p:cNvSpPr>
          <p:nvPr>
            <p:ph type="title"/>
          </p:nvPr>
        </p:nvSpPr>
        <p:spPr>
          <a:xfrm>
            <a:off x="287438" y="665107"/>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Unsupervised Learning</a:t>
            </a:r>
            <a:endParaRPr b="1" dirty="0">
              <a:solidFill>
                <a:srgbClr val="002060"/>
              </a:solidFill>
              <a:latin typeface="Helvetica Neue" panose="020B0604020202020204" charset="0"/>
            </a:endParaRPr>
          </a:p>
        </p:txBody>
      </p:sp>
      <p:sp>
        <p:nvSpPr>
          <p:cNvPr id="540" name="Google Shape;540;p18"/>
          <p:cNvSpPr txBox="1">
            <a:spLocks noGrp="1"/>
          </p:cNvSpPr>
          <p:nvPr>
            <p:ph type="body" idx="1"/>
          </p:nvPr>
        </p:nvSpPr>
        <p:spPr>
          <a:xfrm>
            <a:off x="732863" y="1005358"/>
            <a:ext cx="3987209" cy="1500189"/>
          </a:xfrm>
          <a:prstGeom prst="rect">
            <a:avLst/>
          </a:prstGeom>
          <a:noFill/>
          <a:ln>
            <a:noFill/>
          </a:ln>
        </p:spPr>
        <p:txBody>
          <a:bodyPr spcFirstLastPara="1" vert="horz" wrap="square" lIns="45713" tIns="45713" rIns="45713" bIns="45713" rtlCol="0" anchor="b" anchorCtr="0">
            <a:normAutofit/>
          </a:bodyPr>
          <a:lstStyle/>
          <a:p>
            <a:pPr marL="0" indent="0">
              <a:spcBef>
                <a:spcPts val="0"/>
              </a:spcBef>
              <a:buSzPts val="5600"/>
            </a:pPr>
            <a:r>
              <a:rPr lang="en-US" sz="2800" dirty="0"/>
              <a:t>Clustering</a:t>
            </a:r>
            <a:endParaRPr dirty="0"/>
          </a:p>
          <a:p>
            <a:pPr marL="0" indent="0">
              <a:buSzPts val="5600"/>
            </a:pPr>
            <a:r>
              <a:rPr lang="en-US" sz="2800" dirty="0"/>
              <a:t>Dimension reduction  (PCA and t-SNE) </a:t>
            </a:r>
            <a:endParaRPr dirty="0"/>
          </a:p>
        </p:txBody>
      </p:sp>
      <p:pic>
        <p:nvPicPr>
          <p:cNvPr id="2" name="Picture 1">
            <a:extLst>
              <a:ext uri="{FF2B5EF4-FFF2-40B4-BE49-F238E27FC236}">
                <a16:creationId xmlns:a16="http://schemas.microsoft.com/office/drawing/2014/main" id="{61800ED7-D39F-58CE-8C00-8063F3566777}"/>
              </a:ext>
            </a:extLst>
          </p:cNvPr>
          <p:cNvPicPr>
            <a:picLocks noChangeAspect="1"/>
          </p:cNvPicPr>
          <p:nvPr/>
        </p:nvPicPr>
        <p:blipFill>
          <a:blip r:embed="rId3"/>
          <a:stretch>
            <a:fillRect/>
          </a:stretch>
        </p:blipFill>
        <p:spPr>
          <a:xfrm>
            <a:off x="6927531" y="2053285"/>
            <a:ext cx="5196372" cy="4295667"/>
          </a:xfrm>
          <a:prstGeom prst="rect">
            <a:avLst/>
          </a:prstGeom>
        </p:spPr>
      </p:pic>
      <p:grpSp>
        <p:nvGrpSpPr>
          <p:cNvPr id="771" name="Group 770">
            <a:extLst>
              <a:ext uri="{FF2B5EF4-FFF2-40B4-BE49-F238E27FC236}">
                <a16:creationId xmlns:a16="http://schemas.microsoft.com/office/drawing/2014/main" id="{81152FCC-1A70-57AB-8526-D6DC02D917CA}"/>
              </a:ext>
            </a:extLst>
          </p:cNvPr>
          <p:cNvGrpSpPr/>
          <p:nvPr/>
        </p:nvGrpSpPr>
        <p:grpSpPr>
          <a:xfrm>
            <a:off x="2353733" y="2564814"/>
            <a:ext cx="4389769" cy="3411683"/>
            <a:chOff x="3462584" y="1286934"/>
            <a:chExt cx="5295985" cy="4105949"/>
          </a:xfrm>
        </p:grpSpPr>
        <p:cxnSp>
          <p:nvCxnSpPr>
            <p:cNvPr id="772" name="Google Shape;467;p16">
              <a:extLst>
                <a:ext uri="{FF2B5EF4-FFF2-40B4-BE49-F238E27FC236}">
                  <a16:creationId xmlns:a16="http://schemas.microsoft.com/office/drawing/2014/main" id="{6ACFB9F5-0504-7538-9B96-D6E9EE99C656}"/>
                </a:ext>
              </a:extLst>
            </p:cNvPr>
            <p:cNvCxnSpPr/>
            <p:nvPr/>
          </p:nvCxnSpPr>
          <p:spPr>
            <a:xfrm rot="10800000" flipH="1">
              <a:off x="4006055" y="1303084"/>
              <a:ext cx="1" cy="4000128"/>
            </a:xfrm>
            <a:prstGeom prst="straightConnector1">
              <a:avLst/>
            </a:prstGeom>
            <a:noFill/>
            <a:ln w="38100" cap="flat" cmpd="sng">
              <a:solidFill>
                <a:srgbClr val="D5D5D5"/>
              </a:solidFill>
              <a:prstDash val="solid"/>
              <a:miter lim="400000"/>
              <a:headEnd type="none" w="sm" len="sm"/>
              <a:tailEnd type="none" w="sm" len="sm"/>
            </a:ln>
          </p:spPr>
        </p:cxnSp>
        <p:cxnSp>
          <p:nvCxnSpPr>
            <p:cNvPr id="773" name="Google Shape;468;p16">
              <a:extLst>
                <a:ext uri="{FF2B5EF4-FFF2-40B4-BE49-F238E27FC236}">
                  <a16:creationId xmlns:a16="http://schemas.microsoft.com/office/drawing/2014/main" id="{4378F971-6AD2-E4AF-EEC1-918115C459EB}"/>
                </a:ext>
              </a:extLst>
            </p:cNvPr>
            <p:cNvCxnSpPr/>
            <p:nvPr/>
          </p:nvCxnSpPr>
          <p:spPr>
            <a:xfrm rot="10800000">
              <a:off x="3647316" y="5015754"/>
              <a:ext cx="5109825" cy="1"/>
            </a:xfrm>
            <a:prstGeom prst="straightConnector1">
              <a:avLst/>
            </a:prstGeom>
            <a:noFill/>
            <a:ln w="38100" cap="flat" cmpd="sng">
              <a:solidFill>
                <a:srgbClr val="D5D5D5"/>
              </a:solidFill>
              <a:prstDash val="solid"/>
              <a:miter lim="400000"/>
              <a:headEnd type="none" w="sm" len="sm"/>
              <a:tailEnd type="none" w="sm" len="sm"/>
            </a:ln>
          </p:spPr>
        </p:cxnSp>
        <p:sp>
          <p:nvSpPr>
            <p:cNvPr id="774" name="Google Shape;469;p16">
              <a:extLst>
                <a:ext uri="{FF2B5EF4-FFF2-40B4-BE49-F238E27FC236}">
                  <a16:creationId xmlns:a16="http://schemas.microsoft.com/office/drawing/2014/main" id="{46D6A3B7-9A28-7371-0425-C57F66614FC9}"/>
                </a:ext>
              </a:extLst>
            </p:cNvPr>
            <p:cNvSpPr/>
            <p:nvPr/>
          </p:nvSpPr>
          <p:spPr>
            <a:xfrm>
              <a:off x="4323380" y="4678223"/>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75" name="Google Shape;470;p16">
              <a:extLst>
                <a:ext uri="{FF2B5EF4-FFF2-40B4-BE49-F238E27FC236}">
                  <a16:creationId xmlns:a16="http://schemas.microsoft.com/office/drawing/2014/main" id="{632A8409-A46A-A859-2DF3-B66C756BB912}"/>
                </a:ext>
              </a:extLst>
            </p:cNvPr>
            <p:cNvSpPr/>
            <p:nvPr/>
          </p:nvSpPr>
          <p:spPr>
            <a:xfrm>
              <a:off x="4758182" y="4678223"/>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76" name="Google Shape;471;p16">
              <a:extLst>
                <a:ext uri="{FF2B5EF4-FFF2-40B4-BE49-F238E27FC236}">
                  <a16:creationId xmlns:a16="http://schemas.microsoft.com/office/drawing/2014/main" id="{E2BD098E-0E22-2135-B26C-CDF3DF4A7EC8}"/>
                </a:ext>
              </a:extLst>
            </p:cNvPr>
            <p:cNvSpPr/>
            <p:nvPr/>
          </p:nvSpPr>
          <p:spPr>
            <a:xfrm>
              <a:off x="4540782" y="4145591"/>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77" name="Google Shape;472;p16">
              <a:extLst>
                <a:ext uri="{FF2B5EF4-FFF2-40B4-BE49-F238E27FC236}">
                  <a16:creationId xmlns:a16="http://schemas.microsoft.com/office/drawing/2014/main" id="{FA466907-2F6D-FA5C-DC91-0B7C5C341EF9}"/>
                </a:ext>
              </a:extLst>
            </p:cNvPr>
            <p:cNvSpPr/>
            <p:nvPr/>
          </p:nvSpPr>
          <p:spPr>
            <a:xfrm>
              <a:off x="4540782" y="4591262"/>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78" name="Google Shape;473;p16">
              <a:extLst>
                <a:ext uri="{FF2B5EF4-FFF2-40B4-BE49-F238E27FC236}">
                  <a16:creationId xmlns:a16="http://schemas.microsoft.com/office/drawing/2014/main" id="{CB81C9D6-BA37-DA83-9B91-F1487AEF6DC4}"/>
                </a:ext>
              </a:extLst>
            </p:cNvPr>
            <p:cNvSpPr/>
            <p:nvPr/>
          </p:nvSpPr>
          <p:spPr>
            <a:xfrm>
              <a:off x="4311869" y="4331308"/>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79" name="Google Shape;474;p16">
              <a:extLst>
                <a:ext uri="{FF2B5EF4-FFF2-40B4-BE49-F238E27FC236}">
                  <a16:creationId xmlns:a16="http://schemas.microsoft.com/office/drawing/2014/main" id="{5DA74581-F687-680F-6E9B-FDB445C74316}"/>
                </a:ext>
              </a:extLst>
            </p:cNvPr>
            <p:cNvSpPr/>
            <p:nvPr/>
          </p:nvSpPr>
          <p:spPr>
            <a:xfrm>
              <a:off x="4583941" y="4368427"/>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0" name="Google Shape;475;p16">
              <a:extLst>
                <a:ext uri="{FF2B5EF4-FFF2-40B4-BE49-F238E27FC236}">
                  <a16:creationId xmlns:a16="http://schemas.microsoft.com/office/drawing/2014/main" id="{F94947E7-1668-D2F3-92F8-518206F7BD00}"/>
                </a:ext>
              </a:extLst>
            </p:cNvPr>
            <p:cNvSpPr/>
            <p:nvPr/>
          </p:nvSpPr>
          <p:spPr>
            <a:xfrm>
              <a:off x="4856012" y="4411907"/>
              <a:ext cx="135324" cy="135324"/>
            </a:xfrm>
            <a:prstGeom prst="ellipse">
              <a:avLst/>
            </a:prstGeom>
            <a:solidFill>
              <a:srgbClr val="6FFDEA"/>
            </a:solidFill>
            <a:ln w="63500" cap="flat" cmpd="sng">
              <a:solidFill>
                <a:srgbClr val="006B64"/>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1" name="Google Shape;476;p16">
              <a:extLst>
                <a:ext uri="{FF2B5EF4-FFF2-40B4-BE49-F238E27FC236}">
                  <a16:creationId xmlns:a16="http://schemas.microsoft.com/office/drawing/2014/main" id="{4D900354-3BB0-C0BB-106B-F550330EF72A}"/>
                </a:ext>
              </a:extLst>
            </p:cNvPr>
            <p:cNvSpPr txBox="1"/>
            <p:nvPr/>
          </p:nvSpPr>
          <p:spPr>
            <a:xfrm>
              <a:off x="3462584" y="1345497"/>
              <a:ext cx="515763" cy="187858"/>
            </a:xfrm>
            <a:prstGeom prst="rect">
              <a:avLst/>
            </a:prstGeom>
            <a:noFill/>
            <a:ln>
              <a:noFill/>
            </a:ln>
          </p:spPr>
          <p:txBody>
            <a:bodyPr spcFirstLastPara="1" wrap="square" lIns="25400" tIns="25400" rIns="25400" bIns="25400" anchor="ctr" anchorCtr="0">
              <a:noAutofit/>
            </a:bodyPr>
            <a:lstStyle/>
            <a:p>
              <a:pPr algn="ctr" defTabSz="703983">
                <a:spcAft>
                  <a:spcPts val="600"/>
                </a:spcAft>
                <a:buClr>
                  <a:srgbClr val="5E5E5E"/>
                </a:buClr>
                <a:buSzPts val="2400"/>
              </a:pPr>
              <a:r>
                <a:rPr lang="en-US" sz="924" kern="1200">
                  <a:solidFill>
                    <a:srgbClr val="5E5E5E"/>
                  </a:solidFill>
                  <a:latin typeface="Helvetica Neue"/>
                  <a:ea typeface="+mn-ea"/>
                  <a:cs typeface="+mn-cs"/>
                  <a:sym typeface="Helvetica Neue"/>
                </a:rPr>
                <a:t>Comfort</a:t>
              </a:r>
              <a:endParaRPr lang="en-US" sz="900"/>
            </a:p>
          </p:txBody>
        </p:sp>
        <p:sp>
          <p:nvSpPr>
            <p:cNvPr id="782" name="Google Shape;477;p16">
              <a:extLst>
                <a:ext uri="{FF2B5EF4-FFF2-40B4-BE49-F238E27FC236}">
                  <a16:creationId xmlns:a16="http://schemas.microsoft.com/office/drawing/2014/main" id="{37971E7F-37CE-9FA6-EF0B-A5A5C1C18B77}"/>
                </a:ext>
              </a:extLst>
            </p:cNvPr>
            <p:cNvSpPr txBox="1"/>
            <p:nvPr/>
          </p:nvSpPr>
          <p:spPr>
            <a:xfrm>
              <a:off x="8258703" y="5205025"/>
              <a:ext cx="499866" cy="187858"/>
            </a:xfrm>
            <a:prstGeom prst="rect">
              <a:avLst/>
            </a:prstGeom>
            <a:noFill/>
            <a:ln>
              <a:noFill/>
            </a:ln>
          </p:spPr>
          <p:txBody>
            <a:bodyPr spcFirstLastPara="1" wrap="square" lIns="25400" tIns="25400" rIns="25400" bIns="25400" anchor="ctr" anchorCtr="0">
              <a:noAutofit/>
            </a:bodyPr>
            <a:lstStyle/>
            <a:p>
              <a:pPr algn="ctr" defTabSz="703983">
                <a:spcAft>
                  <a:spcPts val="600"/>
                </a:spcAft>
                <a:buClr>
                  <a:srgbClr val="5E5E5E"/>
                </a:buClr>
                <a:buSzPts val="2400"/>
              </a:pPr>
              <a:r>
                <a:rPr lang="en-US" sz="924" kern="1200">
                  <a:solidFill>
                    <a:srgbClr val="5E5E5E"/>
                  </a:solidFill>
                  <a:latin typeface="Helvetica Neue"/>
                  <a:ea typeface="+mn-ea"/>
                  <a:cs typeface="+mn-cs"/>
                  <a:sym typeface="Helvetica Neue"/>
                </a:rPr>
                <a:t>Fashion</a:t>
              </a:r>
              <a:endParaRPr lang="en-US" sz="900"/>
            </a:p>
          </p:txBody>
        </p:sp>
        <p:sp>
          <p:nvSpPr>
            <p:cNvPr id="783" name="Google Shape;478;p16">
              <a:extLst>
                <a:ext uri="{FF2B5EF4-FFF2-40B4-BE49-F238E27FC236}">
                  <a16:creationId xmlns:a16="http://schemas.microsoft.com/office/drawing/2014/main" id="{211D2823-E032-5A56-488E-A0F73ABE04AF}"/>
                </a:ext>
              </a:extLst>
            </p:cNvPr>
            <p:cNvSpPr/>
            <p:nvPr/>
          </p:nvSpPr>
          <p:spPr>
            <a:xfrm>
              <a:off x="5396047" y="1968683"/>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4" name="Google Shape;479;p16">
              <a:extLst>
                <a:ext uri="{FF2B5EF4-FFF2-40B4-BE49-F238E27FC236}">
                  <a16:creationId xmlns:a16="http://schemas.microsoft.com/office/drawing/2014/main" id="{DF527855-3013-8A35-B7BE-C720DD9B67B8}"/>
                </a:ext>
              </a:extLst>
            </p:cNvPr>
            <p:cNvSpPr/>
            <p:nvPr/>
          </p:nvSpPr>
          <p:spPr>
            <a:xfrm>
              <a:off x="5830848" y="1968683"/>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5" name="Google Shape;480;p16">
              <a:extLst>
                <a:ext uri="{FF2B5EF4-FFF2-40B4-BE49-F238E27FC236}">
                  <a16:creationId xmlns:a16="http://schemas.microsoft.com/office/drawing/2014/main" id="{D952599E-53AE-34C2-1DEE-90B3B39BD2AC}"/>
                </a:ext>
              </a:extLst>
            </p:cNvPr>
            <p:cNvSpPr/>
            <p:nvPr/>
          </p:nvSpPr>
          <p:spPr>
            <a:xfrm>
              <a:off x="6173585" y="1436051"/>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6" name="Google Shape;481;p16">
              <a:extLst>
                <a:ext uri="{FF2B5EF4-FFF2-40B4-BE49-F238E27FC236}">
                  <a16:creationId xmlns:a16="http://schemas.microsoft.com/office/drawing/2014/main" id="{B7AEBA15-1B68-33D3-9618-BDCBF1062D68}"/>
                </a:ext>
              </a:extLst>
            </p:cNvPr>
            <p:cNvSpPr/>
            <p:nvPr/>
          </p:nvSpPr>
          <p:spPr>
            <a:xfrm>
              <a:off x="5613448" y="1881723"/>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7" name="Google Shape;482;p16">
              <a:extLst>
                <a:ext uri="{FF2B5EF4-FFF2-40B4-BE49-F238E27FC236}">
                  <a16:creationId xmlns:a16="http://schemas.microsoft.com/office/drawing/2014/main" id="{31B81C0F-B8A5-DACB-070B-AA2FBCF3836F}"/>
                </a:ext>
              </a:extLst>
            </p:cNvPr>
            <p:cNvSpPr/>
            <p:nvPr/>
          </p:nvSpPr>
          <p:spPr>
            <a:xfrm>
              <a:off x="6284075" y="2152585"/>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8" name="Google Shape;483;p16">
              <a:extLst>
                <a:ext uri="{FF2B5EF4-FFF2-40B4-BE49-F238E27FC236}">
                  <a16:creationId xmlns:a16="http://schemas.microsoft.com/office/drawing/2014/main" id="{1FBA77D6-7022-C3A7-6F66-45E72CE5AF3F}"/>
                </a:ext>
              </a:extLst>
            </p:cNvPr>
            <p:cNvSpPr/>
            <p:nvPr/>
          </p:nvSpPr>
          <p:spPr>
            <a:xfrm>
              <a:off x="5830848" y="1436051"/>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89" name="Google Shape;484;p16">
              <a:extLst>
                <a:ext uri="{FF2B5EF4-FFF2-40B4-BE49-F238E27FC236}">
                  <a16:creationId xmlns:a16="http://schemas.microsoft.com/office/drawing/2014/main" id="{DFB1A176-9193-445A-EC80-817AD8ED308B}"/>
                </a:ext>
              </a:extLst>
            </p:cNvPr>
            <p:cNvSpPr/>
            <p:nvPr/>
          </p:nvSpPr>
          <p:spPr>
            <a:xfrm>
              <a:off x="5928679" y="1702367"/>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0" name="Google Shape;485;p16">
              <a:extLst>
                <a:ext uri="{FF2B5EF4-FFF2-40B4-BE49-F238E27FC236}">
                  <a16:creationId xmlns:a16="http://schemas.microsoft.com/office/drawing/2014/main" id="{32C10ECB-6180-1C26-C66E-7C750ED699E7}"/>
                </a:ext>
              </a:extLst>
            </p:cNvPr>
            <p:cNvSpPr/>
            <p:nvPr/>
          </p:nvSpPr>
          <p:spPr>
            <a:xfrm>
              <a:off x="7829432" y="1651645"/>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1" name="Google Shape;486;p16">
              <a:extLst>
                <a:ext uri="{FF2B5EF4-FFF2-40B4-BE49-F238E27FC236}">
                  <a16:creationId xmlns:a16="http://schemas.microsoft.com/office/drawing/2014/main" id="{60B5C444-C77A-5755-8C56-5A56B597997F}"/>
                </a:ext>
              </a:extLst>
            </p:cNvPr>
            <p:cNvSpPr/>
            <p:nvPr/>
          </p:nvSpPr>
          <p:spPr>
            <a:xfrm>
              <a:off x="8046833" y="1917961"/>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2" name="Google Shape;487;p16">
              <a:extLst>
                <a:ext uri="{FF2B5EF4-FFF2-40B4-BE49-F238E27FC236}">
                  <a16:creationId xmlns:a16="http://schemas.microsoft.com/office/drawing/2014/main" id="{449C8469-0160-8448-A6E6-09B7F3F15371}"/>
                </a:ext>
              </a:extLst>
            </p:cNvPr>
            <p:cNvSpPr/>
            <p:nvPr/>
          </p:nvSpPr>
          <p:spPr>
            <a:xfrm>
              <a:off x="8373710" y="1385329"/>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3" name="Google Shape;488;p16">
              <a:extLst>
                <a:ext uri="{FF2B5EF4-FFF2-40B4-BE49-F238E27FC236}">
                  <a16:creationId xmlns:a16="http://schemas.microsoft.com/office/drawing/2014/main" id="{A9C8CD9C-CD40-39B4-EEAB-77EA37E2B2FF}"/>
                </a:ext>
              </a:extLst>
            </p:cNvPr>
            <p:cNvSpPr/>
            <p:nvPr/>
          </p:nvSpPr>
          <p:spPr>
            <a:xfrm>
              <a:off x="7829432" y="1286934"/>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4" name="Google Shape;489;p16">
              <a:extLst>
                <a:ext uri="{FF2B5EF4-FFF2-40B4-BE49-F238E27FC236}">
                  <a16:creationId xmlns:a16="http://schemas.microsoft.com/office/drawing/2014/main" id="{4822CFD3-8FDC-BFD4-E3F0-59EB0D54EE5D}"/>
                </a:ext>
              </a:extLst>
            </p:cNvPr>
            <p:cNvSpPr/>
            <p:nvPr/>
          </p:nvSpPr>
          <p:spPr>
            <a:xfrm>
              <a:off x="8373710" y="1917961"/>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5" name="Google Shape;490;p16">
              <a:extLst>
                <a:ext uri="{FF2B5EF4-FFF2-40B4-BE49-F238E27FC236}">
                  <a16:creationId xmlns:a16="http://schemas.microsoft.com/office/drawing/2014/main" id="{3F1C060F-B815-6214-5999-E3E6A96BBCDD}"/>
                </a:ext>
              </a:extLst>
            </p:cNvPr>
            <p:cNvSpPr/>
            <p:nvPr/>
          </p:nvSpPr>
          <p:spPr>
            <a:xfrm>
              <a:off x="8046833" y="1385329"/>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6" name="Google Shape;491;p16">
              <a:extLst>
                <a:ext uri="{FF2B5EF4-FFF2-40B4-BE49-F238E27FC236}">
                  <a16:creationId xmlns:a16="http://schemas.microsoft.com/office/drawing/2014/main" id="{4F54C9D1-0665-0B76-D07E-09822AE800FB}"/>
                </a:ext>
              </a:extLst>
            </p:cNvPr>
            <p:cNvSpPr/>
            <p:nvPr/>
          </p:nvSpPr>
          <p:spPr>
            <a:xfrm>
              <a:off x="8144663" y="1651645"/>
              <a:ext cx="135324" cy="135324"/>
            </a:xfrm>
            <a:prstGeom prst="ellipse">
              <a:avLst/>
            </a:prstGeom>
            <a:solidFill>
              <a:srgbClr val="FE958C"/>
            </a:solidFill>
            <a:ln w="63500" cap="flat" cmpd="sng">
              <a:solidFill>
                <a:srgbClr val="B41600"/>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7" name="Google Shape;492;p16">
              <a:extLst>
                <a:ext uri="{FF2B5EF4-FFF2-40B4-BE49-F238E27FC236}">
                  <a16:creationId xmlns:a16="http://schemas.microsoft.com/office/drawing/2014/main" id="{96C62FD4-574D-A289-08DB-4ABF6A8E84EE}"/>
                </a:ext>
              </a:extLst>
            </p:cNvPr>
            <p:cNvSpPr/>
            <p:nvPr/>
          </p:nvSpPr>
          <p:spPr>
            <a:xfrm>
              <a:off x="7961924" y="3761383"/>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8" name="Google Shape;493;p16">
              <a:extLst>
                <a:ext uri="{FF2B5EF4-FFF2-40B4-BE49-F238E27FC236}">
                  <a16:creationId xmlns:a16="http://schemas.microsoft.com/office/drawing/2014/main" id="{1F23B20A-7E52-CD45-1133-6B8634951896}"/>
                </a:ext>
              </a:extLst>
            </p:cNvPr>
            <p:cNvSpPr/>
            <p:nvPr/>
          </p:nvSpPr>
          <p:spPr>
            <a:xfrm>
              <a:off x="8396726" y="3761383"/>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799" name="Google Shape;494;p16">
              <a:extLst>
                <a:ext uri="{FF2B5EF4-FFF2-40B4-BE49-F238E27FC236}">
                  <a16:creationId xmlns:a16="http://schemas.microsoft.com/office/drawing/2014/main" id="{CDF4D8B3-58FB-AE84-1ECF-D6DF0C9C8663}"/>
                </a:ext>
              </a:extLst>
            </p:cNvPr>
            <p:cNvSpPr/>
            <p:nvPr/>
          </p:nvSpPr>
          <p:spPr>
            <a:xfrm>
              <a:off x="8318971" y="3396550"/>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0" name="Google Shape;495;p16">
              <a:extLst>
                <a:ext uri="{FF2B5EF4-FFF2-40B4-BE49-F238E27FC236}">
                  <a16:creationId xmlns:a16="http://schemas.microsoft.com/office/drawing/2014/main" id="{314ACDB5-A7C4-ACDF-582A-3C4303D02043}"/>
                </a:ext>
              </a:extLst>
            </p:cNvPr>
            <p:cNvSpPr/>
            <p:nvPr/>
          </p:nvSpPr>
          <p:spPr>
            <a:xfrm>
              <a:off x="8318971" y="3031718"/>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1" name="Google Shape;496;p16">
              <a:extLst>
                <a:ext uri="{FF2B5EF4-FFF2-40B4-BE49-F238E27FC236}">
                  <a16:creationId xmlns:a16="http://schemas.microsoft.com/office/drawing/2014/main" id="{9B5F728F-5092-E815-3321-483D9476AFFD}"/>
                </a:ext>
              </a:extLst>
            </p:cNvPr>
            <p:cNvSpPr/>
            <p:nvPr/>
          </p:nvSpPr>
          <p:spPr>
            <a:xfrm>
              <a:off x="7780836" y="3280321"/>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2" name="Google Shape;497;p16">
              <a:extLst>
                <a:ext uri="{FF2B5EF4-FFF2-40B4-BE49-F238E27FC236}">
                  <a16:creationId xmlns:a16="http://schemas.microsoft.com/office/drawing/2014/main" id="{9750776A-58BC-83B4-CC31-074822ACA492}"/>
                </a:ext>
              </a:extLst>
            </p:cNvPr>
            <p:cNvSpPr/>
            <p:nvPr/>
          </p:nvSpPr>
          <p:spPr>
            <a:xfrm>
              <a:off x="8037113" y="3081037"/>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3" name="Google Shape;498;p16">
              <a:extLst>
                <a:ext uri="{FF2B5EF4-FFF2-40B4-BE49-F238E27FC236}">
                  <a16:creationId xmlns:a16="http://schemas.microsoft.com/office/drawing/2014/main" id="{1ACB0F30-905B-0BED-37F3-4E83F88B9BEB}"/>
                </a:ext>
              </a:extLst>
            </p:cNvPr>
            <p:cNvSpPr/>
            <p:nvPr/>
          </p:nvSpPr>
          <p:spPr>
            <a:xfrm>
              <a:off x="8101571" y="3514506"/>
              <a:ext cx="135324" cy="135324"/>
            </a:xfrm>
            <a:prstGeom prst="ellipse">
              <a:avLst/>
            </a:prstGeom>
            <a:solidFill>
              <a:srgbClr val="87F84D"/>
            </a:solidFill>
            <a:ln w="63500" cap="flat" cmpd="sng">
              <a:solidFill>
                <a:srgbClr val="016D0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4" name="Google Shape;499;p16">
              <a:extLst>
                <a:ext uri="{FF2B5EF4-FFF2-40B4-BE49-F238E27FC236}">
                  <a16:creationId xmlns:a16="http://schemas.microsoft.com/office/drawing/2014/main" id="{8DC4AC82-6F66-EE2C-F296-F6F1259C9350}"/>
                </a:ext>
              </a:extLst>
            </p:cNvPr>
            <p:cNvSpPr/>
            <p:nvPr/>
          </p:nvSpPr>
          <p:spPr>
            <a:xfrm>
              <a:off x="6474883" y="4163117"/>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5" name="Google Shape;500;p16">
              <a:extLst>
                <a:ext uri="{FF2B5EF4-FFF2-40B4-BE49-F238E27FC236}">
                  <a16:creationId xmlns:a16="http://schemas.microsoft.com/office/drawing/2014/main" id="{7FA92C93-E99A-75C3-0DFB-D691BA26DEB7}"/>
                </a:ext>
              </a:extLst>
            </p:cNvPr>
            <p:cNvSpPr/>
            <p:nvPr/>
          </p:nvSpPr>
          <p:spPr>
            <a:xfrm>
              <a:off x="6987030" y="3359648"/>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6" name="Google Shape;501;p16">
              <a:extLst>
                <a:ext uri="{FF2B5EF4-FFF2-40B4-BE49-F238E27FC236}">
                  <a16:creationId xmlns:a16="http://schemas.microsoft.com/office/drawing/2014/main" id="{76863BD7-9874-C020-90C2-846D4234D9CB}"/>
                </a:ext>
              </a:extLst>
            </p:cNvPr>
            <p:cNvSpPr/>
            <p:nvPr/>
          </p:nvSpPr>
          <p:spPr>
            <a:xfrm>
              <a:off x="7106632" y="4163117"/>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7" name="Google Shape;502;p16">
              <a:extLst>
                <a:ext uri="{FF2B5EF4-FFF2-40B4-BE49-F238E27FC236}">
                  <a16:creationId xmlns:a16="http://schemas.microsoft.com/office/drawing/2014/main" id="{CE9E4B6E-0511-8C3B-EA52-B51D0704A6BE}"/>
                </a:ext>
              </a:extLst>
            </p:cNvPr>
            <p:cNvSpPr/>
            <p:nvPr/>
          </p:nvSpPr>
          <p:spPr>
            <a:xfrm>
              <a:off x="6352110" y="3801862"/>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8" name="Google Shape;503;p16">
              <a:extLst>
                <a:ext uri="{FF2B5EF4-FFF2-40B4-BE49-F238E27FC236}">
                  <a16:creationId xmlns:a16="http://schemas.microsoft.com/office/drawing/2014/main" id="{4D8860E7-56A7-28AF-782B-3EC397555FDB}"/>
                </a:ext>
              </a:extLst>
            </p:cNvPr>
            <p:cNvSpPr/>
            <p:nvPr/>
          </p:nvSpPr>
          <p:spPr>
            <a:xfrm>
              <a:off x="5998498" y="3556835"/>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09" name="Google Shape;504;p16">
              <a:extLst>
                <a:ext uri="{FF2B5EF4-FFF2-40B4-BE49-F238E27FC236}">
                  <a16:creationId xmlns:a16="http://schemas.microsoft.com/office/drawing/2014/main" id="{C2804162-1EDE-CD79-FB20-45440CC6FCAC}"/>
                </a:ext>
              </a:extLst>
            </p:cNvPr>
            <p:cNvSpPr/>
            <p:nvPr/>
          </p:nvSpPr>
          <p:spPr>
            <a:xfrm>
              <a:off x="6474883" y="3440606"/>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0" name="Google Shape;505;p16">
              <a:extLst>
                <a:ext uri="{FF2B5EF4-FFF2-40B4-BE49-F238E27FC236}">
                  <a16:creationId xmlns:a16="http://schemas.microsoft.com/office/drawing/2014/main" id="{52383062-B3F7-DFDD-5ADE-B1648E7B71D7}"/>
                </a:ext>
              </a:extLst>
            </p:cNvPr>
            <p:cNvSpPr/>
            <p:nvPr/>
          </p:nvSpPr>
          <p:spPr>
            <a:xfrm>
              <a:off x="6752142" y="3801862"/>
              <a:ext cx="135324" cy="135324"/>
            </a:xfrm>
            <a:prstGeom prst="ellipse">
              <a:avLst/>
            </a:prstGeom>
            <a:solidFill>
              <a:srgbClr val="FF94CA"/>
            </a:solidFill>
            <a:ln w="63500" cap="flat" cmpd="sng">
              <a:solidFill>
                <a:srgbClr val="950D51"/>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1" name="Google Shape;506;p16">
              <a:extLst>
                <a:ext uri="{FF2B5EF4-FFF2-40B4-BE49-F238E27FC236}">
                  <a16:creationId xmlns:a16="http://schemas.microsoft.com/office/drawing/2014/main" id="{D304A132-39D6-3F3F-2EC2-39A3C3E0786E}"/>
                </a:ext>
              </a:extLst>
            </p:cNvPr>
            <p:cNvSpPr/>
            <p:nvPr/>
          </p:nvSpPr>
          <p:spPr>
            <a:xfrm>
              <a:off x="4540782" y="3000079"/>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2" name="Google Shape;507;p16">
              <a:extLst>
                <a:ext uri="{FF2B5EF4-FFF2-40B4-BE49-F238E27FC236}">
                  <a16:creationId xmlns:a16="http://schemas.microsoft.com/office/drawing/2014/main" id="{D12CB815-8F75-014C-D9D6-A93E3B388033}"/>
                </a:ext>
              </a:extLst>
            </p:cNvPr>
            <p:cNvSpPr/>
            <p:nvPr/>
          </p:nvSpPr>
          <p:spPr>
            <a:xfrm>
              <a:off x="4975583" y="3000079"/>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3" name="Google Shape;508;p16">
              <a:extLst>
                <a:ext uri="{FF2B5EF4-FFF2-40B4-BE49-F238E27FC236}">
                  <a16:creationId xmlns:a16="http://schemas.microsoft.com/office/drawing/2014/main" id="{5BE3075B-8041-65D8-0D56-DAB6D3A3CA8B}"/>
                </a:ext>
              </a:extLst>
            </p:cNvPr>
            <p:cNvSpPr/>
            <p:nvPr/>
          </p:nvSpPr>
          <p:spPr>
            <a:xfrm>
              <a:off x="4540782" y="2717458"/>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4" name="Google Shape;509;p16">
              <a:extLst>
                <a:ext uri="{FF2B5EF4-FFF2-40B4-BE49-F238E27FC236}">
                  <a16:creationId xmlns:a16="http://schemas.microsoft.com/office/drawing/2014/main" id="{A4533DD5-6E3D-01FE-B397-3535E0200807}"/>
                </a:ext>
              </a:extLst>
            </p:cNvPr>
            <p:cNvSpPr/>
            <p:nvPr/>
          </p:nvSpPr>
          <p:spPr>
            <a:xfrm>
              <a:off x="4758182" y="2913119"/>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5" name="Google Shape;510;p16">
              <a:extLst>
                <a:ext uri="{FF2B5EF4-FFF2-40B4-BE49-F238E27FC236}">
                  <a16:creationId xmlns:a16="http://schemas.microsoft.com/office/drawing/2014/main" id="{03D63731-EB69-B698-F4AF-119206585D46}"/>
                </a:ext>
              </a:extLst>
            </p:cNvPr>
            <p:cNvSpPr/>
            <p:nvPr/>
          </p:nvSpPr>
          <p:spPr>
            <a:xfrm>
              <a:off x="4671373" y="2434838"/>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6" name="Google Shape;511;p16">
              <a:extLst>
                <a:ext uri="{FF2B5EF4-FFF2-40B4-BE49-F238E27FC236}">
                  <a16:creationId xmlns:a16="http://schemas.microsoft.com/office/drawing/2014/main" id="{0B0C419A-977E-FE4C-CBC7-504C961811B4}"/>
                </a:ext>
              </a:extLst>
            </p:cNvPr>
            <p:cNvSpPr/>
            <p:nvPr/>
          </p:nvSpPr>
          <p:spPr>
            <a:xfrm>
              <a:off x="4975583" y="2467447"/>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7" name="Google Shape;512;p16">
              <a:extLst>
                <a:ext uri="{FF2B5EF4-FFF2-40B4-BE49-F238E27FC236}">
                  <a16:creationId xmlns:a16="http://schemas.microsoft.com/office/drawing/2014/main" id="{BDB30C07-CC3C-2025-91BE-8D6354FB2386}"/>
                </a:ext>
              </a:extLst>
            </p:cNvPr>
            <p:cNvSpPr/>
            <p:nvPr/>
          </p:nvSpPr>
          <p:spPr>
            <a:xfrm>
              <a:off x="4758182" y="3199364"/>
              <a:ext cx="135324" cy="135324"/>
            </a:xfrm>
            <a:prstGeom prst="ellipse">
              <a:avLst/>
            </a:prstGeom>
            <a:solidFill>
              <a:srgbClr val="55C1FF"/>
            </a:solidFill>
            <a:ln w="63500" cap="flat" cmpd="sng">
              <a:solidFill>
                <a:srgbClr val="004C7F"/>
              </a:solidFill>
              <a:prstDash val="solid"/>
              <a:miter lim="400000"/>
              <a:headEnd type="none" w="sm" len="sm"/>
              <a:tailEnd type="none" w="sm" len="sm"/>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18" name="Google Shape;514;p16">
              <a:extLst>
                <a:ext uri="{FF2B5EF4-FFF2-40B4-BE49-F238E27FC236}">
                  <a16:creationId xmlns:a16="http://schemas.microsoft.com/office/drawing/2014/main" id="{85E88B2F-D6DB-F883-4268-49D04C287C3B}"/>
                </a:ext>
              </a:extLst>
            </p:cNvPr>
            <p:cNvSpPr txBox="1"/>
            <p:nvPr/>
          </p:nvSpPr>
          <p:spPr>
            <a:xfrm>
              <a:off x="8488369" y="4646213"/>
              <a:ext cx="248440" cy="412677"/>
            </a:xfrm>
            <a:prstGeom prst="rect">
              <a:avLst/>
            </a:prstGeom>
            <a:noFill/>
            <a:ln>
              <a:noFill/>
            </a:ln>
          </p:spPr>
          <p:txBody>
            <a:bodyPr spcFirstLastPara="1" wrap="square" lIns="25400" tIns="25400" rIns="25400" bIns="25400" anchor="ctr" anchorCtr="0">
              <a:spAutoFit/>
            </a:bodyPr>
            <a:lstStyle/>
            <a:p>
              <a:pPr defTabSz="703983">
                <a:spcAft>
                  <a:spcPts val="600"/>
                </a:spcAft>
                <a:buClr>
                  <a:srgbClr val="EF7001"/>
                </a:buClr>
                <a:buSzPts val="2400"/>
              </a:pPr>
              <a:r>
                <a:rPr lang="en-US" sz="924" b="1" kern="1200">
                  <a:solidFill>
                    <a:srgbClr val="EF7001"/>
                  </a:solidFill>
                  <a:latin typeface="Helvetica Neue"/>
                  <a:ea typeface="+mn-ea"/>
                  <a:cs typeface="+mn-cs"/>
                  <a:sym typeface="Helvetica Neue"/>
                </a:rPr>
                <a:t>k=6</a:t>
              </a:r>
              <a:endParaRPr lang="en-US" sz="900"/>
            </a:p>
          </p:txBody>
        </p:sp>
        <p:sp>
          <p:nvSpPr>
            <p:cNvPr id="819" name="Google Shape;515;p16">
              <a:extLst>
                <a:ext uri="{FF2B5EF4-FFF2-40B4-BE49-F238E27FC236}">
                  <a16:creationId xmlns:a16="http://schemas.microsoft.com/office/drawing/2014/main" id="{9F5CEE19-7E59-5154-A3A1-8BC28AB91809}"/>
                </a:ext>
              </a:extLst>
            </p:cNvPr>
            <p:cNvSpPr/>
            <p:nvPr/>
          </p:nvSpPr>
          <p:spPr>
            <a:xfrm>
              <a:off x="4561265" y="4432390"/>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6FFDE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20" name="Google Shape;516;p16">
              <a:extLst>
                <a:ext uri="{FF2B5EF4-FFF2-40B4-BE49-F238E27FC236}">
                  <a16:creationId xmlns:a16="http://schemas.microsoft.com/office/drawing/2014/main" id="{14700AFB-7FD2-C30F-9377-12DAB02F7456}"/>
                </a:ext>
              </a:extLst>
            </p:cNvPr>
            <p:cNvSpPr/>
            <p:nvPr/>
          </p:nvSpPr>
          <p:spPr>
            <a:xfrm>
              <a:off x="6675534" y="3717210"/>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FF94CA"/>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21" name="Google Shape;517;p16">
              <a:extLst>
                <a:ext uri="{FF2B5EF4-FFF2-40B4-BE49-F238E27FC236}">
                  <a16:creationId xmlns:a16="http://schemas.microsoft.com/office/drawing/2014/main" id="{39FB2A6C-365C-C682-18D0-318A816BB210}"/>
                </a:ext>
              </a:extLst>
            </p:cNvPr>
            <p:cNvSpPr/>
            <p:nvPr/>
          </p:nvSpPr>
          <p:spPr>
            <a:xfrm>
              <a:off x="8258703" y="2603559"/>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FEEF56"/>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22" name="Google Shape;518;p16">
              <a:extLst>
                <a:ext uri="{FF2B5EF4-FFF2-40B4-BE49-F238E27FC236}">
                  <a16:creationId xmlns:a16="http://schemas.microsoft.com/office/drawing/2014/main" id="{1FB3ECB1-3476-8EB5-0142-D021A14B8DD3}"/>
                </a:ext>
              </a:extLst>
            </p:cNvPr>
            <p:cNvSpPr/>
            <p:nvPr/>
          </p:nvSpPr>
          <p:spPr>
            <a:xfrm>
              <a:off x="8122054" y="3417034"/>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87F84D"/>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23" name="Google Shape;519;p16">
              <a:extLst>
                <a:ext uri="{FF2B5EF4-FFF2-40B4-BE49-F238E27FC236}">
                  <a16:creationId xmlns:a16="http://schemas.microsoft.com/office/drawing/2014/main" id="{E1BAD5B0-77AC-22FF-263E-E0DA8ECFFBE7}"/>
                </a:ext>
              </a:extLst>
            </p:cNvPr>
            <p:cNvSpPr/>
            <p:nvPr/>
          </p:nvSpPr>
          <p:spPr>
            <a:xfrm>
              <a:off x="8165146" y="1538970"/>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FE958C"/>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sp>
          <p:nvSpPr>
            <p:cNvPr id="824" name="Google Shape;520;p16">
              <a:extLst>
                <a:ext uri="{FF2B5EF4-FFF2-40B4-BE49-F238E27FC236}">
                  <a16:creationId xmlns:a16="http://schemas.microsoft.com/office/drawing/2014/main" id="{7F92778C-7F51-B96F-A9DE-D87347EF089B}"/>
                </a:ext>
              </a:extLst>
            </p:cNvPr>
            <p:cNvSpPr/>
            <p:nvPr/>
          </p:nvSpPr>
          <p:spPr>
            <a:xfrm>
              <a:off x="5305691" y="2265434"/>
              <a:ext cx="94357" cy="94357"/>
            </a:xfrm>
            <a:custGeom>
              <a:avLst/>
              <a:gdLst/>
              <a:ahLst/>
              <a:cxnLst/>
              <a:rect l="l" t="t" r="r" b="b"/>
              <a:pathLst>
                <a:path w="21600" h="21600" extrusionOk="0">
                  <a:moveTo>
                    <a:pt x="0" y="10800"/>
                  </a:moveTo>
                  <a:lnTo>
                    <a:pt x="10800" y="21600"/>
                  </a:lnTo>
                  <a:lnTo>
                    <a:pt x="21600" y="10800"/>
                  </a:lnTo>
                  <a:lnTo>
                    <a:pt x="10800" y="0"/>
                  </a:lnTo>
                  <a:close/>
                </a:path>
              </a:pathLst>
            </a:custGeom>
            <a:solidFill>
              <a:srgbClr val="55C1FF"/>
            </a:solidFill>
            <a:ln>
              <a:noFill/>
            </a:ln>
          </p:spPr>
          <p:txBody>
            <a:bodyPr spcFirstLastPara="1" wrap="square" lIns="25400" tIns="25400" rIns="25400" bIns="25400" anchor="ctr" anchorCtr="0">
              <a:noAutofit/>
            </a:bodyPr>
            <a:lstStyle/>
            <a:p>
              <a:pPr algn="ctr">
                <a:buClr>
                  <a:srgbClr val="FFFFFF"/>
                </a:buClr>
                <a:buSzPts val="2400"/>
              </a:pPr>
              <a:endParaRPr sz="1200">
                <a:solidFill>
                  <a:srgbClr val="5E5E5E"/>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1570395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A03D-FAD8-57C2-B46D-9EF126F7E98D}"/>
              </a:ext>
            </a:extLst>
          </p:cNvPr>
          <p:cNvSpPr>
            <a:spLocks noGrp="1"/>
          </p:cNvSpPr>
          <p:nvPr>
            <p:ph type="title"/>
          </p:nvPr>
        </p:nvSpPr>
        <p:spPr/>
        <p:txBody>
          <a:bodyPr/>
          <a:lstStyle/>
          <a:p>
            <a:r>
              <a:rPr lang="en-US" dirty="0"/>
              <a:t>Quiz time</a:t>
            </a:r>
          </a:p>
        </p:txBody>
      </p:sp>
      <p:sp>
        <p:nvSpPr>
          <p:cNvPr id="3" name="Content Placeholder 2">
            <a:extLst>
              <a:ext uri="{FF2B5EF4-FFF2-40B4-BE49-F238E27FC236}">
                <a16:creationId xmlns:a16="http://schemas.microsoft.com/office/drawing/2014/main" id="{D6959F69-99CC-B6AD-24F8-8526FE7F9866}"/>
              </a:ext>
            </a:extLst>
          </p:cNvPr>
          <p:cNvSpPr>
            <a:spLocks noGrp="1"/>
          </p:cNvSpPr>
          <p:nvPr>
            <p:ph idx="1"/>
          </p:nvPr>
        </p:nvSpPr>
        <p:spPr/>
        <p:txBody>
          <a:bodyPr/>
          <a:lstStyle/>
          <a:p>
            <a:pPr>
              <a:buFont typeface="Arial" panose="020B0604020202020204" pitchFamily="34" charset="0"/>
              <a:buChar char="•"/>
            </a:pPr>
            <a:r>
              <a:rPr lang="en-US" b="1" dirty="0"/>
              <a:t>What is the primary goal of clustering?</a:t>
            </a:r>
          </a:p>
          <a:p>
            <a:pPr>
              <a:buFont typeface="Arial" panose="020B0604020202020204" pitchFamily="34" charset="0"/>
              <a:buChar char="•"/>
            </a:pPr>
            <a:r>
              <a:rPr lang="en-US" dirty="0"/>
              <a:t>a) To reduce the dimensionality of data</a:t>
            </a:r>
          </a:p>
          <a:p>
            <a:pPr>
              <a:buFont typeface="Arial" panose="020B0604020202020204" pitchFamily="34" charset="0"/>
              <a:buChar char="•"/>
            </a:pPr>
            <a:r>
              <a:rPr lang="en-US" dirty="0"/>
              <a:t>b) To classify data points into predefined categories</a:t>
            </a:r>
          </a:p>
          <a:p>
            <a:pPr>
              <a:buFont typeface="Arial" panose="020B0604020202020204" pitchFamily="34" charset="0"/>
              <a:buChar char="•"/>
            </a:pPr>
            <a:r>
              <a:rPr lang="en-US" dirty="0"/>
              <a:t>c) To group similar data points together</a:t>
            </a:r>
          </a:p>
          <a:p>
            <a:pPr>
              <a:buFont typeface="Arial" panose="020B0604020202020204" pitchFamily="34" charset="0"/>
              <a:buChar char="•"/>
            </a:pPr>
            <a:r>
              <a:rPr lang="en-US" dirty="0"/>
              <a:t>d) To predict future data points</a:t>
            </a:r>
          </a:p>
          <a:p>
            <a:endParaRPr lang="en-US" dirty="0"/>
          </a:p>
        </p:txBody>
      </p:sp>
    </p:spTree>
    <p:extLst>
      <p:ext uri="{BB962C8B-B14F-4D97-AF65-F5344CB8AC3E}">
        <p14:creationId xmlns:p14="http://schemas.microsoft.com/office/powerpoint/2010/main" val="330783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0E42-C4EA-F814-D54A-E0BC432E7C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195CF8-29C9-E4B0-2A22-F46C74E907CF}"/>
              </a:ext>
            </a:extLst>
          </p:cNvPr>
          <p:cNvSpPr>
            <a:spLocks noGrp="1"/>
          </p:cNvSpPr>
          <p:nvPr>
            <p:ph idx="1"/>
          </p:nvPr>
        </p:nvSpPr>
        <p:spPr/>
        <p:txBody>
          <a:bodyPr/>
          <a:lstStyle/>
          <a:p>
            <a:pPr>
              <a:buFont typeface="Arial" panose="020B0604020202020204" pitchFamily="34" charset="0"/>
              <a:buChar char="•"/>
            </a:pPr>
            <a:r>
              <a:rPr lang="en-US" b="1" dirty="0"/>
              <a:t>Which of the following is NOT a common clustering algorithm?</a:t>
            </a:r>
          </a:p>
          <a:p>
            <a:pPr>
              <a:buFont typeface="Arial" panose="020B0604020202020204" pitchFamily="34" charset="0"/>
              <a:buChar char="•"/>
            </a:pPr>
            <a:r>
              <a:rPr lang="en-US" dirty="0"/>
              <a:t>a) K-Means</a:t>
            </a:r>
          </a:p>
          <a:p>
            <a:pPr>
              <a:buFont typeface="Arial" panose="020B0604020202020204" pitchFamily="34" charset="0"/>
              <a:buChar char="•"/>
            </a:pPr>
            <a:r>
              <a:rPr lang="en-US" dirty="0"/>
              <a:t>b) Hierarchical Clustering</a:t>
            </a:r>
          </a:p>
          <a:p>
            <a:pPr>
              <a:buFont typeface="Arial" panose="020B0604020202020204" pitchFamily="34" charset="0"/>
              <a:buChar char="•"/>
            </a:pPr>
            <a:r>
              <a:rPr lang="en-US" dirty="0"/>
              <a:t>c) Linear regression</a:t>
            </a:r>
          </a:p>
          <a:p>
            <a:pPr>
              <a:buFont typeface="Arial" panose="020B0604020202020204" pitchFamily="34" charset="0"/>
              <a:buChar char="•"/>
            </a:pPr>
            <a:r>
              <a:rPr lang="en-US" dirty="0"/>
              <a:t>d) K-nearest-neighbor</a:t>
            </a:r>
          </a:p>
          <a:p>
            <a:endParaRPr lang="en-US" dirty="0"/>
          </a:p>
        </p:txBody>
      </p:sp>
    </p:spTree>
    <p:extLst>
      <p:ext uri="{BB962C8B-B14F-4D97-AF65-F5344CB8AC3E}">
        <p14:creationId xmlns:p14="http://schemas.microsoft.com/office/powerpoint/2010/main" val="309129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639091" y="280524"/>
            <a:ext cx="8249728" cy="65410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Grouping Customers</a:t>
            </a:r>
            <a:endParaRPr b="1" dirty="0">
              <a:solidFill>
                <a:srgbClr val="002060"/>
              </a:solidFill>
              <a:latin typeface="Helvetica Neue" panose="020B0604020202020204" charset="0"/>
            </a:endParaRPr>
          </a:p>
        </p:txBody>
      </p:sp>
      <p:pic>
        <p:nvPicPr>
          <p:cNvPr id="147" name="Google Shape;147;p9" descr="Picture 3"/>
          <p:cNvPicPr preferRelativeResize="0"/>
          <p:nvPr/>
        </p:nvPicPr>
        <p:blipFill rotWithShape="1">
          <a:blip r:embed="rId3">
            <a:alphaModFix/>
          </a:blip>
          <a:srcRect/>
          <a:stretch/>
        </p:blipFill>
        <p:spPr>
          <a:xfrm>
            <a:off x="2915721" y="1211077"/>
            <a:ext cx="6360565" cy="4221614"/>
          </a:xfrm>
          <a:prstGeom prst="rect">
            <a:avLst/>
          </a:prstGeom>
          <a:noFill/>
          <a:ln>
            <a:noFill/>
          </a:ln>
        </p:spPr>
      </p:pic>
      <p:sp>
        <p:nvSpPr>
          <p:cNvPr id="148" name="Google Shape;148;p9"/>
          <p:cNvSpPr txBox="1"/>
          <p:nvPr/>
        </p:nvSpPr>
        <p:spPr>
          <a:xfrm>
            <a:off x="3272119" y="6347012"/>
            <a:ext cx="3626132"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a:solidFill>
                  <a:srgbClr val="000000"/>
                </a:solidFill>
                <a:latin typeface="Calibri"/>
                <a:ea typeface="Calibri"/>
                <a:cs typeface="Calibri"/>
                <a:sym typeface="Calibri"/>
              </a:rPr>
              <a:t>Credit: Andrew Ng, </a:t>
            </a: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Machine Learning </a:t>
            </a:r>
            <a:endParaRPr sz="9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6831-A810-3309-C24F-8B7238467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E30EB9-ADF1-C36C-C475-5AA1FE9E6564}"/>
              </a:ext>
            </a:extLst>
          </p:cNvPr>
          <p:cNvSpPr>
            <a:spLocks noGrp="1"/>
          </p:cNvSpPr>
          <p:nvPr>
            <p:ph idx="1"/>
          </p:nvPr>
        </p:nvSpPr>
        <p:spPr/>
        <p:txBody>
          <a:bodyPr/>
          <a:lstStyle/>
          <a:p>
            <a:r>
              <a:rPr lang="en-US" dirty="0"/>
              <a:t>True or False: K-Means clustering always finds the global optimum solution.</a:t>
            </a:r>
          </a:p>
        </p:txBody>
      </p:sp>
    </p:spTree>
    <p:extLst>
      <p:ext uri="{BB962C8B-B14F-4D97-AF65-F5344CB8AC3E}">
        <p14:creationId xmlns:p14="http://schemas.microsoft.com/office/powerpoint/2010/main" val="34691168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079A-B335-2066-1D9C-9A6D73F1C313}"/>
              </a:ext>
            </a:extLst>
          </p:cNvPr>
          <p:cNvSpPr>
            <a:spLocks noGrp="1"/>
          </p:cNvSpPr>
          <p:nvPr>
            <p:ph type="title"/>
          </p:nvPr>
        </p:nvSpPr>
        <p:spPr/>
        <p:txBody>
          <a:bodyPr/>
          <a:lstStyle/>
          <a:p>
            <a:r>
              <a:rPr lang="en-US" dirty="0"/>
              <a:t>Compare</a:t>
            </a:r>
          </a:p>
        </p:txBody>
      </p:sp>
      <p:sp>
        <p:nvSpPr>
          <p:cNvPr id="3" name="Content Placeholder 2">
            <a:extLst>
              <a:ext uri="{FF2B5EF4-FFF2-40B4-BE49-F238E27FC236}">
                <a16:creationId xmlns:a16="http://schemas.microsoft.com/office/drawing/2014/main" id="{82845310-509E-DF58-6664-9EED4DB1FE34}"/>
              </a:ext>
            </a:extLst>
          </p:cNvPr>
          <p:cNvSpPr>
            <a:spLocks noGrp="1"/>
          </p:cNvSpPr>
          <p:nvPr>
            <p:ph idx="1"/>
          </p:nvPr>
        </p:nvSpPr>
        <p:spPr/>
        <p:txBody>
          <a:bodyPr/>
          <a:lstStyle/>
          <a:p>
            <a:r>
              <a:rPr lang="en-US" dirty="0"/>
              <a:t>Feature engineering</a:t>
            </a:r>
          </a:p>
          <a:p>
            <a:r>
              <a:rPr lang="en-US" dirty="0"/>
              <a:t>Feature selection</a:t>
            </a:r>
          </a:p>
          <a:p>
            <a:r>
              <a:rPr lang="en-US" dirty="0"/>
              <a:t>PCA</a:t>
            </a:r>
          </a:p>
          <a:p>
            <a:r>
              <a:rPr lang="en-US" dirty="0"/>
              <a:t>t-SNE</a:t>
            </a:r>
          </a:p>
        </p:txBody>
      </p:sp>
    </p:spTree>
    <p:extLst>
      <p:ext uri="{BB962C8B-B14F-4D97-AF65-F5344CB8AC3E}">
        <p14:creationId xmlns:p14="http://schemas.microsoft.com/office/powerpoint/2010/main" val="4580436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F6F1-76C6-E824-CC64-DBD26ACA7B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B0B5B4-BD47-CE3F-55ED-34FACCD0AC15}"/>
              </a:ext>
            </a:extLst>
          </p:cNvPr>
          <p:cNvSpPr>
            <a:spLocks noGrp="1"/>
          </p:cNvSpPr>
          <p:nvPr>
            <p:ph idx="1"/>
          </p:nvPr>
        </p:nvSpPr>
        <p:spPr/>
        <p:txBody>
          <a:bodyPr/>
          <a:lstStyle/>
          <a:p>
            <a:r>
              <a:rPr lang="en-US" dirty="0"/>
              <a:t>What is often used for feature extraction?</a:t>
            </a:r>
          </a:p>
          <a:p>
            <a:r>
              <a:rPr lang="en-US" dirty="0"/>
              <a:t>a) T-SNE</a:t>
            </a:r>
          </a:p>
          <a:p>
            <a:r>
              <a:rPr lang="en-US" dirty="0"/>
              <a:t>b) PCA</a:t>
            </a:r>
          </a:p>
          <a:p>
            <a:r>
              <a:rPr lang="en-US" dirty="0"/>
              <a:t>c) KNN</a:t>
            </a:r>
          </a:p>
        </p:txBody>
      </p:sp>
    </p:spTree>
    <p:extLst>
      <p:ext uri="{BB962C8B-B14F-4D97-AF65-F5344CB8AC3E}">
        <p14:creationId xmlns:p14="http://schemas.microsoft.com/office/powerpoint/2010/main" val="21985822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B8D5-76F5-ABC3-2521-ACE4CDDC05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08F2B3-C559-AACC-DD4E-0392B564063F}"/>
              </a:ext>
            </a:extLst>
          </p:cNvPr>
          <p:cNvSpPr>
            <a:spLocks noGrp="1"/>
          </p:cNvSpPr>
          <p:nvPr>
            <p:ph idx="1"/>
          </p:nvPr>
        </p:nvSpPr>
        <p:spPr/>
        <p:txBody>
          <a:bodyPr/>
          <a:lstStyle/>
          <a:p>
            <a:r>
              <a:rPr lang="en-US" b="1" dirty="0"/>
              <a:t>What statement is true about PCA?</a:t>
            </a:r>
            <a:endParaRPr lang="en-US" dirty="0"/>
          </a:p>
          <a:p>
            <a:pPr>
              <a:buFont typeface="Arial" panose="020B0604020202020204" pitchFamily="34" charset="0"/>
              <a:buChar char="•"/>
            </a:pPr>
            <a:r>
              <a:rPr lang="en-US" dirty="0"/>
              <a:t>a) The data is normally distributed</a:t>
            </a:r>
          </a:p>
          <a:p>
            <a:pPr>
              <a:buFont typeface="Arial" panose="020B0604020202020204" pitchFamily="34" charset="0"/>
              <a:buChar char="•"/>
            </a:pPr>
            <a:r>
              <a:rPr lang="en-US" dirty="0"/>
              <a:t>b) The principal components are orthogonal to each other</a:t>
            </a:r>
          </a:p>
          <a:p>
            <a:pPr>
              <a:buFont typeface="Arial" panose="020B0604020202020204" pitchFamily="34" charset="0"/>
              <a:buChar char="•"/>
            </a:pPr>
            <a:r>
              <a:rPr lang="en-US" dirty="0"/>
              <a:t>c) The data has equal variance in all directions</a:t>
            </a:r>
          </a:p>
          <a:p>
            <a:pPr>
              <a:buFont typeface="Arial" panose="020B0604020202020204" pitchFamily="34" charset="0"/>
              <a:buChar char="•"/>
            </a:pPr>
            <a:r>
              <a:rPr lang="en-US" dirty="0"/>
              <a:t>d) The data is categorical</a:t>
            </a:r>
          </a:p>
          <a:p>
            <a:endParaRPr lang="en-US" dirty="0"/>
          </a:p>
        </p:txBody>
      </p:sp>
    </p:spTree>
    <p:extLst>
      <p:ext uri="{BB962C8B-B14F-4D97-AF65-F5344CB8AC3E}">
        <p14:creationId xmlns:p14="http://schemas.microsoft.com/office/powerpoint/2010/main" val="159373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89CF-FC7F-5870-CFFA-FF5529E070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A18AEB-42DC-F15B-8305-D51B360C668C}"/>
              </a:ext>
            </a:extLst>
          </p:cNvPr>
          <p:cNvSpPr>
            <a:spLocks noGrp="1"/>
          </p:cNvSpPr>
          <p:nvPr>
            <p:ph idx="1"/>
          </p:nvPr>
        </p:nvSpPr>
        <p:spPr/>
        <p:txBody>
          <a:bodyPr/>
          <a:lstStyle/>
          <a:p>
            <a:r>
              <a:rPr lang="en-US" b="1" dirty="0"/>
              <a:t>Which of the following is true about the first principal component?</a:t>
            </a:r>
            <a:endParaRPr lang="en-US" dirty="0"/>
          </a:p>
          <a:p>
            <a:pPr>
              <a:buFont typeface="Arial" panose="020B0604020202020204" pitchFamily="34" charset="0"/>
              <a:buChar char="•"/>
            </a:pPr>
            <a:r>
              <a:rPr lang="en-US" dirty="0"/>
              <a:t>a) It has the smallest variance among all possible components</a:t>
            </a:r>
          </a:p>
          <a:p>
            <a:pPr>
              <a:buFont typeface="Arial" panose="020B0604020202020204" pitchFamily="34" charset="0"/>
              <a:buChar char="•"/>
            </a:pPr>
            <a:r>
              <a:rPr lang="en-US" dirty="0"/>
              <a:t>b) It has the largest variance among all possible components</a:t>
            </a:r>
          </a:p>
          <a:p>
            <a:pPr>
              <a:buFont typeface="Arial" panose="020B0604020202020204" pitchFamily="34" charset="0"/>
              <a:buChar char="•"/>
            </a:pPr>
            <a:r>
              <a:rPr lang="en-US" dirty="0"/>
              <a:t>c) It is orthogonal to the original variables</a:t>
            </a:r>
          </a:p>
          <a:p>
            <a:pPr>
              <a:buFont typeface="Arial" panose="020B0604020202020204" pitchFamily="34" charset="0"/>
              <a:buChar char="•"/>
            </a:pPr>
            <a:r>
              <a:rPr lang="en-US" dirty="0"/>
              <a:t>d) It is the mean of all variables</a:t>
            </a:r>
          </a:p>
          <a:p>
            <a:endParaRPr lang="en-US" dirty="0"/>
          </a:p>
        </p:txBody>
      </p:sp>
    </p:spTree>
    <p:extLst>
      <p:ext uri="{BB962C8B-B14F-4D97-AF65-F5344CB8AC3E}">
        <p14:creationId xmlns:p14="http://schemas.microsoft.com/office/powerpoint/2010/main" val="33411920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447C-A691-5EA5-EDD3-A35A7B8C30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823AEB-9E6D-B7C5-87CD-EC99DBDDBE8E}"/>
              </a:ext>
            </a:extLst>
          </p:cNvPr>
          <p:cNvSpPr>
            <a:spLocks noGrp="1"/>
          </p:cNvSpPr>
          <p:nvPr>
            <p:ph idx="1"/>
          </p:nvPr>
        </p:nvSpPr>
        <p:spPr/>
        <p:txBody>
          <a:bodyPr/>
          <a:lstStyle/>
          <a:p>
            <a:r>
              <a:rPr lang="en-US" dirty="0"/>
              <a:t>t-SNE is an effective tool for visualizing clusters in high-dimensional data. (True or False)</a:t>
            </a:r>
          </a:p>
          <a:p>
            <a:endParaRPr lang="en-US" dirty="0"/>
          </a:p>
        </p:txBody>
      </p:sp>
    </p:spTree>
    <p:extLst>
      <p:ext uri="{BB962C8B-B14F-4D97-AF65-F5344CB8AC3E}">
        <p14:creationId xmlns:p14="http://schemas.microsoft.com/office/powerpoint/2010/main" val="24895677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39B1-7106-B7E3-E980-EC8D14FD46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A50D54-7A9A-A1AE-161C-A7813173EC2D}"/>
              </a:ext>
            </a:extLst>
          </p:cNvPr>
          <p:cNvSpPr>
            <a:spLocks noGrp="1"/>
          </p:cNvSpPr>
          <p:nvPr>
            <p:ph idx="1"/>
          </p:nvPr>
        </p:nvSpPr>
        <p:spPr/>
        <p:txBody>
          <a:bodyPr/>
          <a:lstStyle/>
          <a:p>
            <a:r>
              <a:rPr lang="en-US" b="1" dirty="0"/>
              <a:t>What is the role of the covariance matrix in PCA?</a:t>
            </a:r>
            <a:endParaRPr lang="en-US" dirty="0"/>
          </a:p>
          <a:p>
            <a:pPr>
              <a:buFont typeface="Arial" panose="020B0604020202020204" pitchFamily="34" charset="0"/>
              <a:buChar char="•"/>
            </a:pPr>
            <a:r>
              <a:rPr lang="en-US" dirty="0"/>
              <a:t>a) To scale the data</a:t>
            </a:r>
          </a:p>
          <a:p>
            <a:pPr>
              <a:buFont typeface="Arial" panose="020B0604020202020204" pitchFamily="34" charset="0"/>
              <a:buChar char="•"/>
            </a:pPr>
            <a:r>
              <a:rPr lang="en-US" dirty="0"/>
              <a:t>b) To perform clustering</a:t>
            </a:r>
          </a:p>
          <a:p>
            <a:pPr>
              <a:buFont typeface="Arial" panose="020B0604020202020204" pitchFamily="34" charset="0"/>
              <a:buChar char="•"/>
            </a:pPr>
            <a:r>
              <a:rPr lang="en-US" dirty="0"/>
              <a:t>c) To capture the variance and correlation structure of the data</a:t>
            </a:r>
          </a:p>
          <a:p>
            <a:pPr>
              <a:buFont typeface="Arial" panose="020B0604020202020204" pitchFamily="34" charset="0"/>
              <a:buChar char="•"/>
            </a:pPr>
            <a:r>
              <a:rPr lang="en-US" dirty="0"/>
              <a:t>d) To normalize the data</a:t>
            </a:r>
          </a:p>
          <a:p>
            <a:endParaRPr lang="en-US" dirty="0"/>
          </a:p>
        </p:txBody>
      </p:sp>
    </p:spTree>
    <p:extLst>
      <p:ext uri="{BB962C8B-B14F-4D97-AF65-F5344CB8AC3E}">
        <p14:creationId xmlns:p14="http://schemas.microsoft.com/office/powerpoint/2010/main" val="22550041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5877-F67C-FCB6-7303-A11CAA1DA4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5E5055-3CF2-DA5D-CE0F-C0FB18AB8E6E}"/>
              </a:ext>
            </a:extLst>
          </p:cNvPr>
          <p:cNvSpPr>
            <a:spLocks noGrp="1"/>
          </p:cNvSpPr>
          <p:nvPr>
            <p:ph idx="1"/>
          </p:nvPr>
        </p:nvSpPr>
        <p:spPr/>
        <p:txBody>
          <a:bodyPr/>
          <a:lstStyle/>
          <a:p>
            <a:pPr>
              <a:buFont typeface="Arial" panose="020B0604020202020204" pitchFamily="34" charset="0"/>
              <a:buChar char="•"/>
            </a:pPr>
            <a:r>
              <a:rPr lang="en-US" b="1" dirty="0"/>
              <a:t>Which of the following is an example of feature engineering?</a:t>
            </a:r>
          </a:p>
          <a:p>
            <a:pPr>
              <a:buFont typeface="Arial" panose="020B0604020202020204" pitchFamily="34" charset="0"/>
              <a:buChar char="•"/>
            </a:pPr>
            <a:r>
              <a:rPr lang="en-US" dirty="0"/>
              <a:t>a) Scaling numerical features to a standard range</a:t>
            </a:r>
          </a:p>
          <a:p>
            <a:pPr>
              <a:buFont typeface="Arial" panose="020B0604020202020204" pitchFamily="34" charset="0"/>
              <a:buChar char="•"/>
            </a:pPr>
            <a:r>
              <a:rPr lang="en-US" dirty="0"/>
              <a:t>b) Applying PCA to reduce dimensionality</a:t>
            </a:r>
          </a:p>
          <a:p>
            <a:pPr>
              <a:buFont typeface="Arial" panose="020B0604020202020204" pitchFamily="34" charset="0"/>
              <a:buChar char="•"/>
            </a:pPr>
            <a:r>
              <a:rPr lang="en-US" dirty="0"/>
              <a:t>c) Creating new features from existing ones, such as the interaction term between two variables</a:t>
            </a:r>
          </a:p>
          <a:p>
            <a:pPr>
              <a:buFont typeface="Arial" panose="020B0604020202020204" pitchFamily="34" charset="0"/>
              <a:buChar char="•"/>
            </a:pPr>
            <a:r>
              <a:rPr lang="en-US" dirty="0"/>
              <a:t>d) Splitting the dataset into training and testing sets</a:t>
            </a:r>
          </a:p>
          <a:p>
            <a:endParaRPr lang="en-US" dirty="0"/>
          </a:p>
        </p:txBody>
      </p:sp>
    </p:spTree>
    <p:extLst>
      <p:ext uri="{BB962C8B-B14F-4D97-AF65-F5344CB8AC3E}">
        <p14:creationId xmlns:p14="http://schemas.microsoft.com/office/powerpoint/2010/main" val="2234540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2A3C5-35A3-86EB-3B19-D433ED395F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64EC40-6402-ACAF-4CA2-CC0CB57656A3}"/>
              </a:ext>
            </a:extLst>
          </p:cNvPr>
          <p:cNvSpPr>
            <a:spLocks noGrp="1"/>
          </p:cNvSpPr>
          <p:nvPr>
            <p:ph idx="1"/>
          </p:nvPr>
        </p:nvSpPr>
        <p:spPr/>
        <p:txBody>
          <a:bodyPr/>
          <a:lstStyle/>
          <a:p>
            <a:r>
              <a:rPr lang="en-US" dirty="0"/>
              <a:t>True or false: The largest PCA component should be the best feature for classification. </a:t>
            </a:r>
          </a:p>
        </p:txBody>
      </p:sp>
    </p:spTree>
    <p:extLst>
      <p:ext uri="{BB962C8B-B14F-4D97-AF65-F5344CB8AC3E}">
        <p14:creationId xmlns:p14="http://schemas.microsoft.com/office/powerpoint/2010/main" val="39792820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Google Shape;155;p69">
            <a:extLst>
              <a:ext uri="{FF2B5EF4-FFF2-40B4-BE49-F238E27FC236}">
                <a16:creationId xmlns:a16="http://schemas.microsoft.com/office/drawing/2014/main" id="{FD2917E7-EC43-7592-02DE-3C5C665FB4A3}"/>
              </a:ext>
            </a:extLst>
          </p:cNvPr>
          <p:cNvSpPr txBox="1">
            <a:spLocks/>
          </p:cNvSpPr>
          <p:nvPr/>
        </p:nvSpPr>
        <p:spPr>
          <a:xfrm>
            <a:off x="3347456" y="2333401"/>
            <a:ext cx="5654877" cy="1504503"/>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4000"/>
              <a:buFont typeface="Arial"/>
              <a:buNone/>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9pPr>
          </a:lstStyle>
          <a:p>
            <a:pPr>
              <a:buClr>
                <a:srgbClr val="1F497D"/>
              </a:buClr>
              <a:buFont typeface="Times New Roman"/>
              <a:buNone/>
            </a:pPr>
            <a:r>
              <a:rPr lang="en-US" sz="4000" b="1" dirty="0">
                <a:solidFill>
                  <a:srgbClr val="004C7F"/>
                </a:solidFill>
                <a:latin typeface="Helvetica Neue" panose="020B0604020202020204" charset="0"/>
              </a:rPr>
              <a:t>Potential Pitfalls</a:t>
            </a:r>
          </a:p>
        </p:txBody>
      </p:sp>
      <p:sp>
        <p:nvSpPr>
          <p:cNvPr id="3" name="Slide Number Placeholder 2">
            <a:extLst>
              <a:ext uri="{FF2B5EF4-FFF2-40B4-BE49-F238E27FC236}">
                <a16:creationId xmlns:a16="http://schemas.microsoft.com/office/drawing/2014/main" id="{FB45CDA3-EA4E-EF60-F766-80611FACA78E}"/>
              </a:ext>
            </a:extLst>
          </p:cNvPr>
          <p:cNvSpPr>
            <a:spLocks noGrp="1"/>
          </p:cNvSpPr>
          <p:nvPr>
            <p:ph type="sldNum" idx="12"/>
          </p:nvPr>
        </p:nvSpPr>
        <p:spPr>
          <a:xfrm>
            <a:off x="5550763" y="2992473"/>
            <a:ext cx="126137" cy="553968"/>
          </a:xfrm>
        </p:spPr>
        <p:txBody>
          <a:bodyPr/>
          <a:lstStyle/>
          <a:p>
            <a:fld id="{00000000-1234-1234-1234-123412341234}" type="slidenum">
              <a:rPr lang="en-US" smtClean="0"/>
              <a:pPr/>
              <a:t>89</a:t>
            </a:fld>
            <a:endParaRPr lang="en-US"/>
          </a:p>
        </p:txBody>
      </p:sp>
    </p:spTree>
    <p:extLst>
      <p:ext uri="{BB962C8B-B14F-4D97-AF65-F5344CB8AC3E}">
        <p14:creationId xmlns:p14="http://schemas.microsoft.com/office/powerpoint/2010/main" val="4118134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925023" y="349622"/>
            <a:ext cx="10363201" cy="1362076"/>
          </a:xfrm>
          <a:prstGeom prst="rect">
            <a:avLst/>
          </a:prstGeom>
          <a:noFill/>
          <a:ln>
            <a:noFill/>
          </a:ln>
        </p:spPr>
        <p:txBody>
          <a:bodyPr spcFirstLastPara="1" vert="horz" wrap="square" lIns="45713" tIns="45713" rIns="45713" bIns="45713" rtlCol="0" anchor="t" anchorCtr="0">
            <a:normAutofit/>
          </a:bodyPr>
          <a:lstStyle/>
          <a:p>
            <a:r>
              <a:rPr lang="en-US" b="1" dirty="0">
                <a:solidFill>
                  <a:srgbClr val="002060"/>
                </a:solidFill>
                <a:latin typeface="Helvetica Neue" panose="020B0604020202020204" charset="0"/>
              </a:rPr>
              <a:t>Anomaly Detection</a:t>
            </a:r>
            <a:endParaRPr b="1" dirty="0">
              <a:solidFill>
                <a:srgbClr val="002060"/>
              </a:solidFill>
              <a:latin typeface="Helvetica Neue" panose="020B0604020202020204" charset="0"/>
            </a:endParaRPr>
          </a:p>
        </p:txBody>
      </p:sp>
      <p:pic>
        <p:nvPicPr>
          <p:cNvPr id="154" name="Google Shape;154;p10" descr="Picture 3"/>
          <p:cNvPicPr preferRelativeResize="0"/>
          <p:nvPr/>
        </p:nvPicPr>
        <p:blipFill rotWithShape="1">
          <a:blip r:embed="rId3">
            <a:alphaModFix/>
          </a:blip>
          <a:srcRect/>
          <a:stretch/>
        </p:blipFill>
        <p:spPr>
          <a:xfrm>
            <a:off x="3554510" y="1239375"/>
            <a:ext cx="4351263" cy="5269007"/>
          </a:xfrm>
          <a:prstGeom prst="rect">
            <a:avLst/>
          </a:prstGeom>
          <a:noFill/>
          <a:ln>
            <a:noFill/>
          </a:ln>
        </p:spPr>
      </p:pic>
      <p:sp>
        <p:nvSpPr>
          <p:cNvPr id="155" name="Google Shape;155;p10"/>
          <p:cNvSpPr txBox="1"/>
          <p:nvPr/>
        </p:nvSpPr>
        <p:spPr>
          <a:xfrm>
            <a:off x="3554511" y="6465722"/>
            <a:ext cx="2552113" cy="369318"/>
          </a:xfrm>
          <a:prstGeom prst="rect">
            <a:avLst/>
          </a:prstGeom>
          <a:noFill/>
          <a:ln>
            <a:noFill/>
          </a:ln>
        </p:spPr>
        <p:txBody>
          <a:bodyPr spcFirstLastPara="1" wrap="square" lIns="45713" tIns="45713" rIns="45713" bIns="45713" anchor="t" anchorCtr="0">
            <a:spAutoFit/>
          </a:bodyPr>
          <a:lstStyle/>
          <a:p>
            <a:pPr>
              <a:buClr>
                <a:srgbClr val="000000"/>
              </a:buClr>
              <a:buSzPts val="3600"/>
            </a:pPr>
            <a:r>
              <a:rPr lang="en-US">
                <a:solidFill>
                  <a:srgbClr val="000000"/>
                </a:solidFill>
                <a:latin typeface="Calibri"/>
                <a:ea typeface="Calibri"/>
                <a:cs typeface="Calibri"/>
                <a:sym typeface="Calibri"/>
              </a:rPr>
              <a:t>Credit: </a:t>
            </a:r>
            <a:r>
              <a:rPr lang="en-US"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Anomaly Detection</a:t>
            </a:r>
            <a:endParaRPr sz="9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2"/>
          <p:cNvSpPr txBox="1">
            <a:spLocks noGrp="1"/>
          </p:cNvSpPr>
          <p:nvPr>
            <p:ph type="title"/>
          </p:nvPr>
        </p:nvSpPr>
        <p:spPr>
          <a:xfrm>
            <a:off x="2127113" y="708339"/>
            <a:ext cx="8435281" cy="980729"/>
          </a:xfrm>
          <a:prstGeom prst="rect">
            <a:avLst/>
          </a:prstGeom>
          <a:noFill/>
          <a:ln>
            <a:noFill/>
          </a:ln>
        </p:spPr>
        <p:txBody>
          <a:bodyPr spcFirstLastPara="1" vert="horz" wrap="square" lIns="45700" tIns="45700" rIns="45700"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a:buClr>
                <a:srgbClr val="1F497D"/>
              </a:buClr>
              <a:buSzPts val="3600"/>
            </a:pPr>
            <a:r>
              <a:rPr lang="en-US" sz="3000" b="1" dirty="0">
                <a:solidFill>
                  <a:srgbClr val="004C7F"/>
                </a:solidFill>
                <a:latin typeface="Helvetica Neue" panose="020B0604020202020204" charset="0"/>
              </a:rPr>
              <a:t>Things that can go wrong</a:t>
            </a:r>
            <a:endParaRPr sz="3000" b="1" dirty="0">
              <a:solidFill>
                <a:srgbClr val="004C7F"/>
              </a:solidFill>
              <a:latin typeface="Helvetica Neue" panose="020B0604020202020204" charset="0"/>
            </a:endParaRPr>
          </a:p>
        </p:txBody>
      </p:sp>
      <p:sp>
        <p:nvSpPr>
          <p:cNvPr id="238" name="Google Shape;238;p82"/>
          <p:cNvSpPr txBox="1">
            <a:spLocks noGrp="1"/>
          </p:cNvSpPr>
          <p:nvPr>
            <p:ph type="body" idx="1"/>
          </p:nvPr>
        </p:nvSpPr>
        <p:spPr>
          <a:xfrm>
            <a:off x="2391977" y="1689068"/>
            <a:ext cx="8435280" cy="5145437"/>
          </a:xfrm>
          <a:prstGeom prst="rect">
            <a:avLst/>
          </a:prstGeom>
          <a:noFill/>
          <a:ln>
            <a:noFill/>
          </a:ln>
        </p:spPr>
        <p:txBody>
          <a:bodyPr spcFirstLastPara="1" vert="horz" wrap="square" lIns="45700" tIns="45700" rIns="45700" bIns="45700" rtlCol="0" anchor="t"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marL="342900" indent="-342900">
              <a:buSzPct val="70000"/>
              <a:buFont typeface="Times New Roman"/>
              <a:buChar char="■"/>
            </a:pPr>
            <a:r>
              <a:rPr lang="en-US" dirty="0"/>
              <a:t>Inconsistent preprocessing  </a:t>
            </a:r>
            <a:endParaRPr dirty="0"/>
          </a:p>
          <a:p>
            <a:pPr marL="342900" indent="-342900">
              <a:spcBef>
                <a:spcPts val="700"/>
              </a:spcBef>
              <a:buSzPct val="70000"/>
              <a:buFont typeface="Times New Roman"/>
              <a:buChar char="■"/>
            </a:pPr>
            <a:r>
              <a:rPr lang="en-US" dirty="0"/>
              <a:t>Data leakage  </a:t>
            </a:r>
            <a:endParaRPr dirty="0"/>
          </a:p>
          <a:p>
            <a:pPr marL="342900" indent="-211328">
              <a:spcBef>
                <a:spcPts val="700"/>
              </a:spcBef>
              <a:buSzPct val="70000"/>
            </a:pPr>
            <a:endParaRPr dirty="0"/>
          </a:p>
          <a:p>
            <a:pPr marL="342900" indent="-342900">
              <a:spcBef>
                <a:spcPts val="700"/>
              </a:spcBef>
              <a:buSzPct val="70000"/>
              <a:buFont typeface="Times New Roman"/>
              <a:buChar char="■"/>
            </a:pPr>
            <a:r>
              <a:rPr lang="en-US" dirty="0"/>
              <a:t>Model is used on test data that has changed</a:t>
            </a:r>
            <a:endParaRPr dirty="0"/>
          </a:p>
          <a:p>
            <a:pPr marL="342900" indent="-342900">
              <a:spcBef>
                <a:spcPts val="700"/>
              </a:spcBef>
              <a:buSzPct val="70000"/>
              <a:buFont typeface="Times New Roman"/>
              <a:buChar char="■"/>
            </a:pPr>
            <a:r>
              <a:rPr lang="en-US" dirty="0"/>
              <a:t>Selecting appropriate metrics  </a:t>
            </a:r>
            <a:endParaRPr dirty="0"/>
          </a:p>
          <a:p>
            <a:pPr marL="342900" indent="-342900">
              <a:spcBef>
                <a:spcPts val="700"/>
              </a:spcBef>
              <a:buSzPct val="70000"/>
              <a:buFont typeface="Times New Roman"/>
              <a:buChar char="■"/>
            </a:pPr>
            <a:r>
              <a:rPr lang="en-US" dirty="0"/>
              <a:t>Hidden confounders  </a:t>
            </a:r>
            <a:endParaRPr dirty="0"/>
          </a:p>
          <a:p>
            <a:pPr marL="342900" indent="-342900">
              <a:spcBef>
                <a:spcPts val="700"/>
              </a:spcBef>
              <a:buSzPct val="70000"/>
              <a:buFont typeface="Times New Roman"/>
              <a:buChar char="■"/>
            </a:pPr>
            <a:r>
              <a:rPr lang="en-US" dirty="0"/>
              <a:t>Spurious correlations </a:t>
            </a:r>
            <a:endParaRPr dirty="0"/>
          </a:p>
          <a:p>
            <a:pPr marL="342900" indent="-342900">
              <a:spcBef>
                <a:spcPts val="700"/>
              </a:spcBef>
              <a:buSzPct val="70000"/>
              <a:buFont typeface="Times New Roman"/>
              <a:buChar char="■"/>
            </a:pPr>
            <a:r>
              <a:rPr lang="en-US" dirty="0"/>
              <a:t>Performance on subgroups may be missing</a:t>
            </a:r>
          </a:p>
          <a:p>
            <a:pPr marL="342900" indent="-342900">
              <a:spcBef>
                <a:spcPts val="700"/>
              </a:spcBef>
              <a:buSzPct val="70000"/>
              <a:buFont typeface="Times New Roman"/>
              <a:buChar char="■"/>
            </a:pPr>
            <a:r>
              <a:rPr lang="en-US" dirty="0"/>
              <a:t>Data biases</a:t>
            </a:r>
            <a:endParaRPr dirty="0"/>
          </a:p>
          <a:p>
            <a:pPr marL="342900" indent="-211328">
              <a:spcBef>
                <a:spcPts val="700"/>
              </a:spcBef>
              <a:buSzPct val="70000"/>
            </a:pPr>
            <a:endParaRPr dirty="0"/>
          </a:p>
          <a:p>
            <a:pPr marL="342900" indent="-211328">
              <a:spcBef>
                <a:spcPts val="700"/>
              </a:spcBef>
              <a:buSzPct val="70000"/>
            </a:pPr>
            <a:endParaRPr dirty="0"/>
          </a:p>
          <a:p>
            <a:pPr marL="342900" indent="-211328">
              <a:spcBef>
                <a:spcPts val="700"/>
              </a:spcBef>
              <a:buSzPct val="70000"/>
            </a:pPr>
            <a:endParaRPr dirty="0"/>
          </a:p>
          <a:p>
            <a:pPr marL="342900" indent="-211328">
              <a:spcBef>
                <a:spcPts val="700"/>
              </a:spcBef>
              <a:buSzPct val="70000"/>
            </a:pPr>
            <a:endParaRPr dirty="0"/>
          </a:p>
        </p:txBody>
      </p:sp>
      <p:sp>
        <p:nvSpPr>
          <p:cNvPr id="2" name="Google Shape;155;p69">
            <a:extLst>
              <a:ext uri="{FF2B5EF4-FFF2-40B4-BE49-F238E27FC236}">
                <a16:creationId xmlns:a16="http://schemas.microsoft.com/office/drawing/2014/main" id="{1B92FC96-E868-3E70-6353-E05FE7C73C63}"/>
              </a:ext>
            </a:extLst>
          </p:cNvPr>
          <p:cNvSpPr txBox="1">
            <a:spLocks/>
          </p:cNvSpPr>
          <p:nvPr/>
        </p:nvSpPr>
        <p:spPr>
          <a:xfrm>
            <a:off x="140614" y="189069"/>
            <a:ext cx="2853722" cy="519270"/>
          </a:xfrm>
          <a:prstGeom prst="rect">
            <a:avLst/>
          </a:prstGeom>
          <a:noFill/>
          <a:ln>
            <a:noFill/>
          </a:ln>
        </p:spPr>
        <p:txBody>
          <a:bodyPr spcFirstLastPara="1" wrap="square" lIns="45700" tIns="45700" rIns="45700" bIns="45700" anchor="t" anchorCtr="0">
            <a:normAutofit fontScale="92500"/>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4000"/>
              <a:buFont typeface="Arial"/>
              <a:buNone/>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9pPr>
          </a:lstStyle>
          <a:p>
            <a:pPr>
              <a:buClr>
                <a:srgbClr val="1F497D"/>
              </a:buClr>
              <a:buFont typeface="Times New Roman"/>
              <a:buNone/>
            </a:pPr>
            <a:r>
              <a:rPr lang="en-US" sz="3000" b="1" dirty="0">
                <a:solidFill>
                  <a:srgbClr val="004C7F"/>
                </a:solidFill>
                <a:latin typeface="Helvetica Neue" panose="020B0604020202020204" charset="0"/>
              </a:rPr>
              <a:t>Potential Pitfalls</a:t>
            </a:r>
          </a:p>
        </p:txBody>
      </p:sp>
      <p:sp>
        <p:nvSpPr>
          <p:cNvPr id="3" name="Slide Number Placeholder 2">
            <a:extLst>
              <a:ext uri="{FF2B5EF4-FFF2-40B4-BE49-F238E27FC236}">
                <a16:creationId xmlns:a16="http://schemas.microsoft.com/office/drawing/2014/main" id="{416C29F1-1B0B-378A-745A-8C9549203328}"/>
              </a:ext>
            </a:extLst>
          </p:cNvPr>
          <p:cNvSpPr>
            <a:spLocks noGrp="1"/>
          </p:cNvSpPr>
          <p:nvPr>
            <p:ph type="sldNum" idx="12"/>
          </p:nvPr>
        </p:nvSpPr>
        <p:spPr>
          <a:xfrm>
            <a:off x="5550763" y="2992473"/>
            <a:ext cx="126137" cy="553968"/>
          </a:xfrm>
        </p:spPr>
        <p:txBody>
          <a:bodyPr/>
          <a:lstStyle/>
          <a:p>
            <a:fld id="{00000000-1234-1234-1234-123412341234}" type="slidenum">
              <a:rPr lang="en-US" smtClean="0"/>
              <a:pPr/>
              <a:t>90</a:t>
            </a:fld>
            <a:endParaRPr lang="en-US"/>
          </a:p>
        </p:txBody>
      </p:sp>
    </p:spTree>
    <p:extLst>
      <p:ext uri="{BB962C8B-B14F-4D97-AF65-F5344CB8AC3E}">
        <p14:creationId xmlns:p14="http://schemas.microsoft.com/office/powerpoint/2010/main" val="2815477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2752-0169-2A69-A58E-44A0975DBBD3}"/>
              </a:ext>
            </a:extLst>
          </p:cNvPr>
          <p:cNvSpPr>
            <a:spLocks noGrp="1"/>
          </p:cNvSpPr>
          <p:nvPr>
            <p:ph type="title"/>
          </p:nvPr>
        </p:nvSpPr>
        <p:spPr>
          <a:xfrm>
            <a:off x="963086" y="924264"/>
            <a:ext cx="10363201" cy="1362076"/>
          </a:xfrm>
        </p:spPr>
        <p:txBody>
          <a:bodyPr>
            <a:normAutofit/>
          </a:bodyPr>
          <a:lstStyle/>
          <a:p>
            <a:r>
              <a:rPr lang="en-US" sz="3600" b="1" dirty="0">
                <a:solidFill>
                  <a:srgbClr val="004C7F"/>
                </a:solidFill>
                <a:latin typeface="Helvetica Neue" panose="020B0604020202020204" charset="0"/>
              </a:rPr>
              <a:t>Data Leakage </a:t>
            </a:r>
            <a:br>
              <a:rPr lang="en-US" sz="3300" dirty="0"/>
            </a:br>
            <a:endParaRPr lang="en-US" sz="3300" dirty="0"/>
          </a:p>
        </p:txBody>
      </p:sp>
      <p:sp>
        <p:nvSpPr>
          <p:cNvPr id="3" name="Text Placeholder 2">
            <a:extLst>
              <a:ext uri="{FF2B5EF4-FFF2-40B4-BE49-F238E27FC236}">
                <a16:creationId xmlns:a16="http://schemas.microsoft.com/office/drawing/2014/main" id="{8766D13A-E170-D5E9-6AE7-69E52ED1148E}"/>
              </a:ext>
            </a:extLst>
          </p:cNvPr>
          <p:cNvSpPr>
            <a:spLocks noGrp="1"/>
          </p:cNvSpPr>
          <p:nvPr>
            <p:ph type="body" idx="1"/>
          </p:nvPr>
        </p:nvSpPr>
        <p:spPr>
          <a:xfrm>
            <a:off x="1191261" y="5378427"/>
            <a:ext cx="10363201" cy="1500189"/>
          </a:xfrm>
        </p:spPr>
        <p:txBody>
          <a:bodyPr>
            <a:noAutofit/>
          </a:bodyPr>
          <a:lstStyle/>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r>
              <a:rPr lang="en-US" sz="3300" b="0" dirty="0">
                <a:solidFill>
                  <a:schemeClr val="tx1"/>
                </a:solidFill>
              </a:rPr>
              <a:t>Example 1: Use wearable sensors to classify subject activity </a:t>
            </a: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r>
              <a:rPr lang="en-US" sz="3300" b="0" dirty="0">
                <a:solidFill>
                  <a:schemeClr val="tx1"/>
                </a:solidFill>
              </a:rPr>
              <a:t>Example 2: Use ECG data to classify subject state</a:t>
            </a: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r>
              <a:rPr lang="en-US" sz="3300" b="0" dirty="0">
                <a:solidFill>
                  <a:schemeClr val="tx1"/>
                </a:solidFill>
              </a:rPr>
              <a:t>Example 3: Use ECG data collected during word repetition tests to classify subject cognitive status </a:t>
            </a:r>
          </a:p>
          <a:p>
            <a:pPr marL="114300" indent="0">
              <a:spcBef>
                <a:spcPts val="0"/>
              </a:spcBef>
              <a:buClr>
                <a:srgbClr val="000000"/>
              </a:buClr>
              <a:buSzPts val="8000"/>
            </a:pPr>
            <a:endParaRPr lang="en-US" sz="3300" b="0" dirty="0">
              <a:solidFill>
                <a:schemeClr val="tx1"/>
              </a:solidFill>
            </a:endParaRPr>
          </a:p>
          <a:p>
            <a:pPr marL="114300" indent="0">
              <a:spcBef>
                <a:spcPts val="0"/>
              </a:spcBef>
              <a:buClr>
                <a:srgbClr val="000000"/>
              </a:buClr>
              <a:buSzPts val="8000"/>
            </a:pPr>
            <a:r>
              <a:rPr lang="en-US" sz="3300" b="0" dirty="0">
                <a:solidFill>
                  <a:schemeClr val="tx1"/>
                </a:solidFill>
              </a:rPr>
              <a:t>Example 4: Use production data to predict disease outbreak in swine farms</a:t>
            </a:r>
          </a:p>
          <a:p>
            <a:endParaRPr lang="en-US" sz="2400" dirty="0"/>
          </a:p>
          <a:p>
            <a:pPr marL="148590" indent="0"/>
            <a:endParaRPr lang="en-US" sz="2400" dirty="0"/>
          </a:p>
        </p:txBody>
      </p:sp>
      <p:sp>
        <p:nvSpPr>
          <p:cNvPr id="4" name="Slide Number Placeholder 3">
            <a:extLst>
              <a:ext uri="{FF2B5EF4-FFF2-40B4-BE49-F238E27FC236}">
                <a16:creationId xmlns:a16="http://schemas.microsoft.com/office/drawing/2014/main" id="{03E8710D-3910-B318-6540-1C453D9CC06F}"/>
              </a:ext>
            </a:extLst>
          </p:cNvPr>
          <p:cNvSpPr>
            <a:spLocks noGrp="1"/>
          </p:cNvSpPr>
          <p:nvPr>
            <p:ph type="sldNum" idx="12"/>
          </p:nvPr>
        </p:nvSpPr>
        <p:spPr>
          <a:xfrm>
            <a:off x="5550763" y="2992473"/>
            <a:ext cx="126137" cy="553968"/>
          </a:xfrm>
        </p:spPr>
        <p:txBody>
          <a:bodyPr/>
          <a:lstStyle/>
          <a:p>
            <a:fld id="{00000000-1234-1234-1234-123412341234}" type="slidenum">
              <a:rPr lang="en-US" smtClean="0"/>
              <a:pPr/>
              <a:t>91</a:t>
            </a:fld>
            <a:endParaRPr lang="en-US"/>
          </a:p>
        </p:txBody>
      </p:sp>
    </p:spTree>
    <p:extLst>
      <p:ext uri="{BB962C8B-B14F-4D97-AF65-F5344CB8AC3E}">
        <p14:creationId xmlns:p14="http://schemas.microsoft.com/office/powerpoint/2010/main" val="37656084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82"/>
          <p:cNvSpPr txBox="1">
            <a:spLocks noGrp="1"/>
          </p:cNvSpPr>
          <p:nvPr>
            <p:ph type="title"/>
          </p:nvPr>
        </p:nvSpPr>
        <p:spPr>
          <a:xfrm>
            <a:off x="1878359" y="618182"/>
            <a:ext cx="8435281" cy="980729"/>
          </a:xfrm>
          <a:prstGeom prst="rect">
            <a:avLst/>
          </a:prstGeom>
          <a:noFill/>
          <a:ln>
            <a:noFill/>
          </a:ln>
        </p:spPr>
        <p:txBody>
          <a:bodyPr spcFirstLastPara="1" vert="horz" wrap="square" lIns="45700" tIns="45700" rIns="45700"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a:buClr>
                <a:srgbClr val="1F497D"/>
              </a:buClr>
              <a:buSzPts val="3600"/>
            </a:pPr>
            <a:r>
              <a:rPr lang="en-US" sz="3000" b="1" dirty="0">
                <a:solidFill>
                  <a:srgbClr val="004C7F"/>
                </a:solidFill>
                <a:latin typeface="Helvetica Neue" panose="020B0604020202020204" charset="0"/>
              </a:rPr>
              <a:t>Things that can go wrong</a:t>
            </a:r>
            <a:endParaRPr sz="3000" b="1" dirty="0">
              <a:solidFill>
                <a:srgbClr val="004C7F"/>
              </a:solidFill>
              <a:latin typeface="Helvetica Neue" panose="020B0604020202020204" charset="0"/>
            </a:endParaRPr>
          </a:p>
        </p:txBody>
      </p:sp>
      <p:sp>
        <p:nvSpPr>
          <p:cNvPr id="238" name="Google Shape;238;p82"/>
          <p:cNvSpPr txBox="1">
            <a:spLocks noGrp="1"/>
          </p:cNvSpPr>
          <p:nvPr>
            <p:ph type="body" idx="1"/>
          </p:nvPr>
        </p:nvSpPr>
        <p:spPr>
          <a:xfrm>
            <a:off x="2412297" y="1598911"/>
            <a:ext cx="8435280" cy="5145437"/>
          </a:xfrm>
          <a:prstGeom prst="rect">
            <a:avLst/>
          </a:prstGeom>
          <a:noFill/>
          <a:ln>
            <a:noFill/>
          </a:ln>
        </p:spPr>
        <p:txBody>
          <a:bodyPr spcFirstLastPara="1" vert="horz" wrap="square" lIns="45700" tIns="45700" rIns="45700" bIns="45700" rtlCol="0" anchor="t" anchorCtr="0">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marL="342900" indent="-342900">
              <a:buSzPct val="70000"/>
              <a:buFont typeface="Times New Roman"/>
              <a:buChar char="■"/>
            </a:pPr>
            <a:r>
              <a:rPr lang="en-US" dirty="0"/>
              <a:t>Inconsistent preprocessing (e.g., different scaling/normalization)</a:t>
            </a:r>
            <a:endParaRPr dirty="0"/>
          </a:p>
          <a:p>
            <a:pPr marL="342900" indent="-342900">
              <a:spcBef>
                <a:spcPts val="700"/>
              </a:spcBef>
              <a:buSzPct val="70000"/>
              <a:buFont typeface="Times New Roman"/>
              <a:buChar char="■"/>
            </a:pPr>
            <a:r>
              <a:rPr lang="en-US" dirty="0"/>
              <a:t>Data leakage (e.g., temporal or mixing subjects)</a:t>
            </a:r>
            <a:endParaRPr dirty="0"/>
          </a:p>
          <a:p>
            <a:pPr marL="342900" indent="-211328">
              <a:spcBef>
                <a:spcPts val="700"/>
              </a:spcBef>
              <a:buSzPct val="70000"/>
            </a:pPr>
            <a:endParaRPr dirty="0"/>
          </a:p>
          <a:p>
            <a:pPr marL="342900" indent="-342900">
              <a:spcBef>
                <a:spcPts val="700"/>
              </a:spcBef>
              <a:buSzPct val="70000"/>
              <a:buFont typeface="Times New Roman"/>
              <a:buChar char="■"/>
            </a:pPr>
            <a:r>
              <a:rPr lang="en-US" dirty="0"/>
              <a:t>Model is used on test data that has changed</a:t>
            </a:r>
            <a:endParaRPr dirty="0"/>
          </a:p>
          <a:p>
            <a:pPr marL="342900" indent="-342900">
              <a:spcBef>
                <a:spcPts val="700"/>
              </a:spcBef>
              <a:buSzPct val="70000"/>
              <a:buFont typeface="Times New Roman"/>
              <a:buChar char="■"/>
            </a:pPr>
            <a:r>
              <a:rPr lang="en-US" dirty="0"/>
              <a:t>Selecting appropriate metrics (e.g., is 99% accuracy good enough?)</a:t>
            </a:r>
            <a:endParaRPr dirty="0"/>
          </a:p>
          <a:p>
            <a:pPr marL="342900" indent="-342900">
              <a:spcBef>
                <a:spcPts val="700"/>
              </a:spcBef>
              <a:buSzPct val="70000"/>
              <a:buFont typeface="Times New Roman"/>
              <a:buChar char="■"/>
            </a:pPr>
            <a:r>
              <a:rPr lang="en-US" dirty="0"/>
              <a:t>Hidden confounders (e.g., golf is correlated with heart attacks)</a:t>
            </a:r>
            <a:endParaRPr dirty="0"/>
          </a:p>
          <a:p>
            <a:pPr marL="342900" indent="-342900">
              <a:spcBef>
                <a:spcPts val="700"/>
              </a:spcBef>
              <a:buSzPct val="70000"/>
              <a:buFont typeface="Times New Roman"/>
              <a:buChar char="■"/>
            </a:pPr>
            <a:r>
              <a:rPr lang="en-US" dirty="0"/>
              <a:t>Spurious correlations  (e.g., hospital ID on images)</a:t>
            </a:r>
            <a:endParaRPr dirty="0"/>
          </a:p>
          <a:p>
            <a:pPr marL="342900" indent="-342900">
              <a:spcBef>
                <a:spcPts val="700"/>
              </a:spcBef>
              <a:buSzPct val="70000"/>
              <a:buFont typeface="Times New Roman"/>
              <a:buChar char="■"/>
            </a:pPr>
            <a:r>
              <a:rPr lang="en-US" dirty="0"/>
              <a:t>Performance on subgroups may be missing</a:t>
            </a:r>
          </a:p>
          <a:p>
            <a:pPr marL="342900" indent="-342900">
              <a:spcBef>
                <a:spcPts val="700"/>
              </a:spcBef>
              <a:buSzPct val="70000"/>
              <a:buFont typeface="Times New Roman"/>
              <a:buChar char="■"/>
            </a:pPr>
            <a:r>
              <a:rPr lang="en-US" dirty="0"/>
              <a:t>Data biases (e.g., AI recruiter) </a:t>
            </a:r>
            <a:endParaRPr dirty="0"/>
          </a:p>
          <a:p>
            <a:pPr marL="342900" indent="-211328">
              <a:spcBef>
                <a:spcPts val="700"/>
              </a:spcBef>
              <a:buSzPct val="70000"/>
            </a:pPr>
            <a:endParaRPr dirty="0"/>
          </a:p>
          <a:p>
            <a:pPr marL="342900" indent="-211328">
              <a:spcBef>
                <a:spcPts val="700"/>
              </a:spcBef>
              <a:buSzPct val="70000"/>
            </a:pPr>
            <a:endParaRPr dirty="0"/>
          </a:p>
          <a:p>
            <a:pPr marL="342900" indent="-211328">
              <a:spcBef>
                <a:spcPts val="700"/>
              </a:spcBef>
              <a:buSzPct val="70000"/>
            </a:pPr>
            <a:endParaRPr dirty="0"/>
          </a:p>
          <a:p>
            <a:pPr marL="342900" indent="-211328">
              <a:spcBef>
                <a:spcPts val="700"/>
              </a:spcBef>
              <a:buSzPct val="70000"/>
            </a:pPr>
            <a:endParaRPr dirty="0"/>
          </a:p>
        </p:txBody>
      </p:sp>
      <p:sp>
        <p:nvSpPr>
          <p:cNvPr id="2" name="Google Shape;155;p69">
            <a:extLst>
              <a:ext uri="{FF2B5EF4-FFF2-40B4-BE49-F238E27FC236}">
                <a16:creationId xmlns:a16="http://schemas.microsoft.com/office/drawing/2014/main" id="{1B92FC96-E868-3E70-6353-E05FE7C73C63}"/>
              </a:ext>
            </a:extLst>
          </p:cNvPr>
          <p:cNvSpPr txBox="1">
            <a:spLocks/>
          </p:cNvSpPr>
          <p:nvPr/>
        </p:nvSpPr>
        <p:spPr>
          <a:xfrm>
            <a:off x="140614" y="189069"/>
            <a:ext cx="2853722" cy="519270"/>
          </a:xfrm>
          <a:prstGeom prst="rect">
            <a:avLst/>
          </a:prstGeom>
          <a:noFill/>
          <a:ln>
            <a:noFill/>
          </a:ln>
        </p:spPr>
        <p:txBody>
          <a:bodyPr spcFirstLastPara="1" wrap="square" lIns="45700" tIns="45700" rIns="45700" bIns="45700" anchor="t" anchorCtr="0">
            <a:normAutofit fontScale="92500"/>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4000"/>
              <a:buFont typeface="Arial"/>
              <a:buNone/>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3333" b="0" i="0" u="none" strike="noStrike" cap="none">
                <a:solidFill>
                  <a:srgbClr val="000000"/>
                </a:solidFill>
                <a:latin typeface="Arial"/>
                <a:ea typeface="Arial"/>
                <a:cs typeface="Arial"/>
                <a:sym typeface="Arial"/>
              </a:defRPr>
            </a:lvl9pPr>
          </a:lstStyle>
          <a:p>
            <a:pPr>
              <a:buClr>
                <a:srgbClr val="1F497D"/>
              </a:buClr>
              <a:buFont typeface="Times New Roman"/>
              <a:buNone/>
            </a:pPr>
            <a:r>
              <a:rPr lang="en-US" sz="3000" b="1" dirty="0">
                <a:solidFill>
                  <a:srgbClr val="004C7F"/>
                </a:solidFill>
                <a:latin typeface="Helvetica Neue" panose="020B0604020202020204" charset="0"/>
              </a:rPr>
              <a:t>Potential Pitfalls</a:t>
            </a:r>
          </a:p>
        </p:txBody>
      </p:sp>
      <p:sp>
        <p:nvSpPr>
          <p:cNvPr id="3" name="Slide Number Placeholder 2">
            <a:extLst>
              <a:ext uri="{FF2B5EF4-FFF2-40B4-BE49-F238E27FC236}">
                <a16:creationId xmlns:a16="http://schemas.microsoft.com/office/drawing/2014/main" id="{416C29F1-1B0B-378A-745A-8C9549203328}"/>
              </a:ext>
            </a:extLst>
          </p:cNvPr>
          <p:cNvSpPr>
            <a:spLocks noGrp="1"/>
          </p:cNvSpPr>
          <p:nvPr>
            <p:ph type="sldNum" idx="12"/>
          </p:nvPr>
        </p:nvSpPr>
        <p:spPr>
          <a:xfrm>
            <a:off x="5550763" y="2992473"/>
            <a:ext cx="126137" cy="553968"/>
          </a:xfrm>
        </p:spPr>
        <p:txBody>
          <a:bodyPr/>
          <a:lstStyle/>
          <a:p>
            <a:fld id="{00000000-1234-1234-1234-123412341234}" type="slidenum">
              <a:rPr lang="en-US" smtClean="0"/>
              <a:pPr/>
              <a:t>92</a:t>
            </a:fld>
            <a:endParaRPr lang="en-US"/>
          </a:p>
        </p:txBody>
      </p:sp>
    </p:spTree>
    <p:extLst>
      <p:ext uri="{BB962C8B-B14F-4D97-AF65-F5344CB8AC3E}">
        <p14:creationId xmlns:p14="http://schemas.microsoft.com/office/powerpoint/2010/main" val="32214450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BD69-0A6A-99E7-0FC9-CA17A089CCED}"/>
              </a:ext>
            </a:extLst>
          </p:cNvPr>
          <p:cNvSpPr>
            <a:spLocks noGrp="1"/>
          </p:cNvSpPr>
          <p:nvPr>
            <p:ph type="title"/>
          </p:nvPr>
        </p:nvSpPr>
        <p:spPr/>
        <p:txBody>
          <a:bodyPr/>
          <a:lstStyle/>
          <a:p>
            <a:r>
              <a:rPr lang="en-US" b="1" dirty="0"/>
              <a:t>Project</a:t>
            </a:r>
          </a:p>
        </p:txBody>
      </p:sp>
      <p:sp>
        <p:nvSpPr>
          <p:cNvPr id="3" name="Text Placeholder 2">
            <a:extLst>
              <a:ext uri="{FF2B5EF4-FFF2-40B4-BE49-F238E27FC236}">
                <a16:creationId xmlns:a16="http://schemas.microsoft.com/office/drawing/2014/main" id="{7BD13FC8-A48D-4908-38CA-C323995BF9A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066379"/>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3"/>
          <p:cNvSpPr txBox="1">
            <a:spLocks noGrp="1"/>
          </p:cNvSpPr>
          <p:nvPr>
            <p:ph type="title"/>
          </p:nvPr>
        </p:nvSpPr>
        <p:spPr>
          <a:xfrm>
            <a:off x="415708" y="292106"/>
            <a:ext cx="8435280" cy="980730"/>
          </a:xfrm>
          <a:prstGeom prst="rect">
            <a:avLst/>
          </a:prstGeom>
          <a:noFill/>
          <a:ln>
            <a:noFill/>
          </a:ln>
        </p:spPr>
        <p:txBody>
          <a:bodyPr spcFirstLastPara="1" vert="horz" wrap="square" lIns="45700" tIns="45700" rIns="45700"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a:buClr>
                <a:srgbClr val="1F497D"/>
              </a:buClr>
              <a:buSzPts val="3600"/>
            </a:pPr>
            <a:r>
              <a:rPr lang="en-US" sz="3000" b="1" dirty="0">
                <a:solidFill>
                  <a:srgbClr val="004C7F"/>
                </a:solidFill>
                <a:latin typeface="Helvetica Neue" panose="020B0604020202020204" charset="0"/>
              </a:rPr>
              <a:t>Typical steps to apply ML </a:t>
            </a:r>
            <a:endParaRPr sz="3000" b="1" dirty="0">
              <a:solidFill>
                <a:srgbClr val="004C7F"/>
              </a:solidFill>
              <a:latin typeface="Helvetica Neue" panose="020B0604020202020204" charset="0"/>
            </a:endParaRPr>
          </a:p>
        </p:txBody>
      </p:sp>
      <p:sp>
        <p:nvSpPr>
          <p:cNvPr id="117" name="Google Shape;117;p63"/>
          <p:cNvSpPr txBox="1">
            <a:spLocks noGrp="1"/>
          </p:cNvSpPr>
          <p:nvPr>
            <p:ph type="body" idx="1"/>
          </p:nvPr>
        </p:nvSpPr>
        <p:spPr>
          <a:xfrm>
            <a:off x="1878360" y="1531957"/>
            <a:ext cx="8435280" cy="5145437"/>
          </a:xfrm>
          <a:prstGeom prst="rect">
            <a:avLst/>
          </a:prstGeom>
          <a:noFill/>
          <a:ln>
            <a:noFill/>
          </a:ln>
        </p:spPr>
        <p:txBody>
          <a:bodyPr spcFirstLastPara="1" vert="horz" wrap="square" lIns="45700" tIns="45700" rIns="45700" bIns="4570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marL="342900" indent="-342900">
              <a:buSzPts val="2240"/>
              <a:buFont typeface="Times New Roman"/>
              <a:buChar char="■"/>
            </a:pPr>
            <a:r>
              <a:rPr lang="en-US" sz="2800" dirty="0"/>
              <a:t>Data preprocessing</a:t>
            </a:r>
            <a:endParaRPr sz="2800" dirty="0"/>
          </a:p>
          <a:p>
            <a:pPr marL="342900" indent="-342900">
              <a:spcBef>
                <a:spcPts val="700"/>
              </a:spcBef>
              <a:buSzPts val="2240"/>
              <a:buFont typeface="Times New Roman"/>
              <a:buChar char="■"/>
            </a:pPr>
            <a:r>
              <a:rPr lang="en-US" sz="2800" dirty="0"/>
              <a:t>Trying different ML algorithms</a:t>
            </a:r>
            <a:endParaRPr sz="2800" dirty="0"/>
          </a:p>
          <a:p>
            <a:pPr marL="742950" lvl="1" indent="-285750">
              <a:spcBef>
                <a:spcPts val="600"/>
              </a:spcBef>
              <a:buSzPts val="1680"/>
              <a:buFont typeface="Times New Roman"/>
              <a:buChar char="➢"/>
            </a:pPr>
            <a:r>
              <a:rPr lang="en-US" sz="2800" dirty="0"/>
              <a:t>Training set, validation set, test set</a:t>
            </a:r>
            <a:endParaRPr sz="2800" dirty="0"/>
          </a:p>
          <a:p>
            <a:pPr marL="342900" indent="-342900">
              <a:spcBef>
                <a:spcPts val="700"/>
              </a:spcBef>
              <a:buSzPts val="2240"/>
              <a:buFont typeface="Times New Roman"/>
              <a:buChar char="■"/>
            </a:pPr>
            <a:r>
              <a:rPr lang="en-US" sz="2800" dirty="0"/>
              <a:t>Diagnostics</a:t>
            </a:r>
            <a:endParaRPr sz="2800" dirty="0"/>
          </a:p>
          <a:p>
            <a:pPr marL="742950" lvl="1" indent="-285750">
              <a:spcBef>
                <a:spcPts val="600"/>
              </a:spcBef>
              <a:buSzPts val="1680"/>
              <a:buFont typeface="Times New Roman"/>
              <a:buChar char="➢"/>
            </a:pPr>
            <a:r>
              <a:rPr lang="en-US" sz="2800" dirty="0"/>
              <a:t>More training samples</a:t>
            </a:r>
            <a:endParaRPr sz="2800" dirty="0"/>
          </a:p>
          <a:p>
            <a:pPr marL="742950" lvl="1" indent="-285750">
              <a:spcBef>
                <a:spcPts val="600"/>
              </a:spcBef>
              <a:buSzPts val="1680"/>
              <a:buFont typeface="Times New Roman"/>
              <a:buChar char="➢"/>
            </a:pPr>
            <a:r>
              <a:rPr lang="en-US" sz="2800" dirty="0"/>
              <a:t>Increase/decrease feature set</a:t>
            </a:r>
            <a:endParaRPr sz="2800" dirty="0"/>
          </a:p>
          <a:p>
            <a:pPr marL="742950" lvl="1" indent="-285750">
              <a:spcBef>
                <a:spcPts val="600"/>
              </a:spcBef>
              <a:buSzPts val="1680"/>
              <a:buFont typeface="Times New Roman"/>
              <a:buChar char="➢"/>
            </a:pPr>
            <a:r>
              <a:rPr lang="en-US" sz="2800" dirty="0"/>
              <a:t>Increase/decrease regularization </a:t>
            </a:r>
            <a:endParaRPr sz="2800" dirty="0"/>
          </a:p>
          <a:p>
            <a:pPr marL="342900" indent="-342900">
              <a:spcBef>
                <a:spcPts val="700"/>
              </a:spcBef>
              <a:buSzPts val="2240"/>
              <a:buFont typeface="Times New Roman"/>
              <a:buChar char="■"/>
            </a:pPr>
            <a:r>
              <a:rPr lang="en-US" sz="2800" dirty="0"/>
              <a:t>Loop back  </a:t>
            </a:r>
            <a:endParaRPr sz="2800" dirty="0"/>
          </a:p>
        </p:txBody>
      </p:sp>
      <p:sp>
        <p:nvSpPr>
          <p:cNvPr id="118" name="Google Shape;118;p63"/>
          <p:cNvSpPr txBox="1">
            <a:spLocks noGrp="1"/>
          </p:cNvSpPr>
          <p:nvPr>
            <p:ph type="sldNum" idx="12"/>
          </p:nvPr>
        </p:nvSpPr>
        <p:spPr>
          <a:xfrm>
            <a:off x="9946819" y="6400435"/>
            <a:ext cx="263983" cy="276959"/>
          </a:xfrm>
          <a:prstGeom prst="rect">
            <a:avLst/>
          </a:prstGeom>
          <a:noFill/>
          <a:ln>
            <a:noFill/>
          </a:ln>
        </p:spPr>
        <p:txBody>
          <a:bodyPr spcFirstLastPara="1" vert="horz" wrap="square" lIns="45700" tIns="45700" rIns="45700" bIns="45700"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algn="r">
              <a:buClr>
                <a:srgbClr val="888888"/>
              </a:buClr>
              <a:buSzPts val="1200"/>
            </a:pPr>
            <a:fld id="{00000000-1234-1234-1234-123412341234}" type="slidenum">
              <a:rPr lang="en-US" sz="1200">
                <a:solidFill>
                  <a:srgbClr val="888888"/>
                </a:solidFill>
              </a:rPr>
              <a:pPr algn="r">
                <a:buClr>
                  <a:srgbClr val="888888"/>
                </a:buClr>
                <a:buSzPts val="1200"/>
              </a:pPr>
              <a:t>94</a:t>
            </a:fld>
            <a:endParaRPr/>
          </a:p>
        </p:txBody>
      </p:sp>
    </p:spTree>
    <p:extLst>
      <p:ext uri="{BB962C8B-B14F-4D97-AF65-F5344CB8AC3E}">
        <p14:creationId xmlns:p14="http://schemas.microsoft.com/office/powerpoint/2010/main" val="10520520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4"/>
          <p:cNvSpPr txBox="1">
            <a:spLocks noGrp="1"/>
          </p:cNvSpPr>
          <p:nvPr>
            <p:ph type="title"/>
          </p:nvPr>
        </p:nvSpPr>
        <p:spPr>
          <a:xfrm>
            <a:off x="353122" y="257345"/>
            <a:ext cx="8435280" cy="980730"/>
          </a:xfrm>
          <a:prstGeom prst="rect">
            <a:avLst/>
          </a:prstGeom>
          <a:noFill/>
          <a:ln>
            <a:noFill/>
          </a:ln>
        </p:spPr>
        <p:txBody>
          <a:bodyPr spcFirstLastPara="1" vert="horz" wrap="square" lIns="45700" tIns="45700" rIns="45700" bIns="45700" rtlCol="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a:buClr>
                <a:srgbClr val="1F497D"/>
              </a:buClr>
              <a:buSzPts val="3600"/>
            </a:pPr>
            <a:r>
              <a:rPr lang="en-US" sz="3000" b="1" dirty="0">
                <a:solidFill>
                  <a:srgbClr val="004C7F"/>
                </a:solidFill>
                <a:latin typeface="Helvetica Neue" panose="020B0604020202020204" charset="0"/>
              </a:rPr>
              <a:t>A ML Project </a:t>
            </a:r>
            <a:endParaRPr sz="3000" b="1" dirty="0">
              <a:solidFill>
                <a:srgbClr val="004C7F"/>
              </a:solidFill>
              <a:latin typeface="Helvetica Neue" panose="020B0604020202020204" charset="0"/>
            </a:endParaRPr>
          </a:p>
        </p:txBody>
      </p:sp>
      <p:sp>
        <p:nvSpPr>
          <p:cNvPr id="124" name="Google Shape;124;p64"/>
          <p:cNvSpPr txBox="1">
            <a:spLocks noGrp="1"/>
          </p:cNvSpPr>
          <p:nvPr>
            <p:ph type="body" idx="1"/>
          </p:nvPr>
        </p:nvSpPr>
        <p:spPr>
          <a:xfrm>
            <a:off x="1878360" y="1531957"/>
            <a:ext cx="9246840" cy="5145437"/>
          </a:xfrm>
          <a:prstGeom prst="rect">
            <a:avLst/>
          </a:prstGeom>
          <a:noFill/>
          <a:ln>
            <a:noFill/>
          </a:ln>
        </p:spPr>
        <p:txBody>
          <a:bodyPr spcFirstLastPara="1" vert="horz" wrap="square" lIns="45700" tIns="45700" rIns="45700" bIns="4570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marL="342900" indent="-342900">
              <a:lnSpc>
                <a:spcPct val="80000"/>
              </a:lnSpc>
              <a:buSzPts val="1890"/>
              <a:buFont typeface="Times New Roman"/>
              <a:buChar char="■"/>
            </a:pPr>
            <a:r>
              <a:rPr lang="en-US" sz="2400" dirty="0"/>
              <a:t>Why ML is a suitable approach</a:t>
            </a:r>
            <a:endParaRPr sz="2400" dirty="0"/>
          </a:p>
          <a:p>
            <a:pPr marL="742950" lvl="1" indent="-285750">
              <a:lnSpc>
                <a:spcPct val="80000"/>
              </a:lnSpc>
              <a:spcBef>
                <a:spcPts val="500"/>
              </a:spcBef>
              <a:buSzPts val="1380"/>
              <a:buFont typeface="Times New Roman"/>
              <a:buChar char="➢"/>
            </a:pPr>
            <a:r>
              <a:rPr lang="en-US" sz="2400" dirty="0"/>
              <a:t>Do not use ML for the purpose of using ML</a:t>
            </a:r>
            <a:endParaRPr sz="2400" dirty="0"/>
          </a:p>
          <a:p>
            <a:pPr marL="742950" lvl="1" indent="-285750">
              <a:lnSpc>
                <a:spcPct val="80000"/>
              </a:lnSpc>
              <a:spcBef>
                <a:spcPts val="500"/>
              </a:spcBef>
              <a:buSzPts val="1380"/>
              <a:buFont typeface="Times New Roman"/>
              <a:buChar char="➢"/>
            </a:pPr>
            <a:r>
              <a:rPr lang="en-US" sz="2400" dirty="0"/>
              <a:t>Evaluate existing approaches and room for improvement</a:t>
            </a:r>
            <a:endParaRPr sz="2400" dirty="0"/>
          </a:p>
          <a:p>
            <a:pPr marL="342900" indent="-342900">
              <a:lnSpc>
                <a:spcPct val="80000"/>
              </a:lnSpc>
              <a:spcBef>
                <a:spcPts val="600"/>
              </a:spcBef>
              <a:buSzPts val="1890"/>
              <a:buFont typeface="Times New Roman"/>
              <a:buChar char="■"/>
            </a:pPr>
            <a:r>
              <a:rPr lang="en-US" sz="2400" dirty="0"/>
              <a:t>Problem abstraction and formulation</a:t>
            </a:r>
            <a:endParaRPr sz="2400" dirty="0"/>
          </a:p>
          <a:p>
            <a:pPr marL="742950" lvl="1" indent="-285750">
              <a:lnSpc>
                <a:spcPct val="80000"/>
              </a:lnSpc>
              <a:spcBef>
                <a:spcPts val="500"/>
              </a:spcBef>
              <a:buSzPts val="1380"/>
              <a:buFont typeface="Times New Roman"/>
              <a:buChar char="➢"/>
            </a:pPr>
            <a:r>
              <a:rPr lang="en-US" sz="2400" dirty="0"/>
              <a:t>Set appropriate goals </a:t>
            </a:r>
            <a:endParaRPr sz="2400" dirty="0"/>
          </a:p>
          <a:p>
            <a:pPr marL="742950" lvl="1" indent="-285750">
              <a:lnSpc>
                <a:spcPct val="80000"/>
              </a:lnSpc>
              <a:spcBef>
                <a:spcPts val="500"/>
              </a:spcBef>
              <a:buSzPts val="1380"/>
              <a:buFont typeface="Times New Roman"/>
              <a:buChar char="➢"/>
            </a:pPr>
            <a:r>
              <a:rPr lang="en-US" sz="2400" dirty="0"/>
              <a:t>Model complexity, data availability, evaluation </a:t>
            </a:r>
            <a:endParaRPr sz="2400" dirty="0"/>
          </a:p>
          <a:p>
            <a:pPr marL="742950" lvl="1" indent="-285750">
              <a:lnSpc>
                <a:spcPct val="80000"/>
              </a:lnSpc>
              <a:spcBef>
                <a:spcPts val="500"/>
              </a:spcBef>
              <a:buSzPts val="1380"/>
              <a:buFont typeface="Times New Roman"/>
              <a:buChar char="➢"/>
            </a:pPr>
            <a:r>
              <a:rPr lang="en-US" sz="2400" dirty="0"/>
              <a:t>Domain knowledge critical </a:t>
            </a:r>
            <a:endParaRPr sz="2400" dirty="0"/>
          </a:p>
          <a:p>
            <a:pPr marL="342900" indent="-342900">
              <a:lnSpc>
                <a:spcPct val="80000"/>
              </a:lnSpc>
              <a:spcBef>
                <a:spcPts val="600"/>
              </a:spcBef>
              <a:buSzPts val="1890"/>
              <a:buFont typeface="Times New Roman"/>
              <a:buChar char="■"/>
            </a:pPr>
            <a:r>
              <a:rPr lang="en-US" sz="2400" dirty="0"/>
              <a:t>Data collection and data cleaning</a:t>
            </a:r>
            <a:endParaRPr sz="2400" dirty="0"/>
          </a:p>
          <a:p>
            <a:pPr marL="742950" lvl="1" indent="-285750">
              <a:lnSpc>
                <a:spcPct val="80000"/>
              </a:lnSpc>
              <a:spcBef>
                <a:spcPts val="500"/>
              </a:spcBef>
              <a:buSzPts val="1380"/>
              <a:buFont typeface="Times New Roman"/>
              <a:buChar char="➢"/>
            </a:pPr>
            <a:r>
              <a:rPr lang="en-US" sz="2400" dirty="0"/>
              <a:t>What, where, and how</a:t>
            </a:r>
            <a:endParaRPr sz="2400" dirty="0"/>
          </a:p>
          <a:p>
            <a:pPr marL="342900" indent="-342900">
              <a:lnSpc>
                <a:spcPct val="80000"/>
              </a:lnSpc>
              <a:spcBef>
                <a:spcPts val="600"/>
              </a:spcBef>
              <a:buSzPts val="1890"/>
              <a:buFont typeface="Times New Roman"/>
              <a:buChar char="■"/>
            </a:pPr>
            <a:r>
              <a:rPr lang="en-US" sz="2400" dirty="0"/>
              <a:t>ML algorithms </a:t>
            </a:r>
            <a:endParaRPr sz="2400" dirty="0"/>
          </a:p>
          <a:p>
            <a:pPr marL="742950" lvl="1" indent="-285750">
              <a:lnSpc>
                <a:spcPct val="80000"/>
              </a:lnSpc>
              <a:spcBef>
                <a:spcPts val="500"/>
              </a:spcBef>
              <a:buSzPts val="1380"/>
              <a:buFont typeface="Times New Roman"/>
              <a:buChar char="➢"/>
            </a:pPr>
            <a:r>
              <a:rPr lang="en-US" sz="2400" dirty="0"/>
              <a:t>This is often the “easy” part</a:t>
            </a:r>
            <a:endParaRPr sz="2400" dirty="0"/>
          </a:p>
          <a:p>
            <a:pPr marL="342900" indent="-342900">
              <a:lnSpc>
                <a:spcPct val="80000"/>
              </a:lnSpc>
              <a:spcBef>
                <a:spcPts val="600"/>
              </a:spcBef>
              <a:buSzPts val="1890"/>
              <a:buFont typeface="Times New Roman"/>
              <a:buChar char="■"/>
            </a:pPr>
            <a:r>
              <a:rPr lang="en-US" sz="2400" dirty="0"/>
              <a:t>Evaluation, sanity check, interpretation</a:t>
            </a:r>
            <a:endParaRPr sz="2400" dirty="0"/>
          </a:p>
          <a:p>
            <a:pPr marL="342900" indent="-342900">
              <a:lnSpc>
                <a:spcPct val="80000"/>
              </a:lnSpc>
              <a:spcBef>
                <a:spcPts val="600"/>
              </a:spcBef>
              <a:buSzPts val="1890"/>
              <a:buFont typeface="Times New Roman"/>
              <a:buChar char="■"/>
            </a:pPr>
            <a:r>
              <a:rPr lang="en-US" sz="2400" dirty="0"/>
              <a:t>Iterate the process  </a:t>
            </a:r>
            <a:endParaRPr sz="2400" dirty="0"/>
          </a:p>
        </p:txBody>
      </p:sp>
      <p:sp>
        <p:nvSpPr>
          <p:cNvPr id="125" name="Google Shape;125;p64"/>
          <p:cNvSpPr txBox="1">
            <a:spLocks noGrp="1"/>
          </p:cNvSpPr>
          <p:nvPr>
            <p:ph type="sldNum" idx="12"/>
          </p:nvPr>
        </p:nvSpPr>
        <p:spPr>
          <a:xfrm>
            <a:off x="9946819" y="6400435"/>
            <a:ext cx="263983" cy="276959"/>
          </a:xfrm>
          <a:prstGeom prst="rect">
            <a:avLst/>
          </a:prstGeom>
          <a:noFill/>
          <a:ln>
            <a:noFill/>
          </a:ln>
        </p:spPr>
        <p:txBody>
          <a:bodyPr spcFirstLastPara="1" vert="horz" wrap="square" lIns="45700" tIns="45700" rIns="45700" bIns="45700" rtlCol="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3" b="0" i="0" u="none" strike="noStrike" cap="none">
                <a:solidFill>
                  <a:srgbClr val="000000"/>
                </a:solidFill>
                <a:latin typeface="Arial"/>
                <a:ea typeface="Arial"/>
                <a:cs typeface="Arial"/>
                <a:sym typeface="Arial"/>
              </a:defRPr>
            </a:lvl9pPr>
          </a:lstStyle>
          <a:p>
            <a:pPr algn="r">
              <a:buClr>
                <a:srgbClr val="888888"/>
              </a:buClr>
              <a:buSzPts val="1200"/>
            </a:pPr>
            <a:fld id="{00000000-1234-1234-1234-123412341234}" type="slidenum">
              <a:rPr lang="en-US" sz="1200">
                <a:solidFill>
                  <a:srgbClr val="888888"/>
                </a:solidFill>
              </a:rPr>
              <a:pPr algn="r">
                <a:buClr>
                  <a:srgbClr val="888888"/>
                </a:buClr>
                <a:buSzPts val="1200"/>
              </a:pPr>
              <a:t>95</a:t>
            </a:fld>
            <a:endParaRPr/>
          </a:p>
        </p:txBody>
      </p:sp>
    </p:spTree>
    <p:extLst>
      <p:ext uri="{BB962C8B-B14F-4D97-AF65-F5344CB8AC3E}">
        <p14:creationId xmlns:p14="http://schemas.microsoft.com/office/powerpoint/2010/main" val="28171031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13311</TotalTime>
  <Words>9384</Words>
  <Application>Microsoft Macintosh PowerPoint</Application>
  <PresentationFormat>Widescreen</PresentationFormat>
  <Paragraphs>899</Paragraphs>
  <Slides>95</Slides>
  <Notes>78</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95</vt:i4>
      </vt:variant>
    </vt:vector>
  </HeadingPairs>
  <TitlesOfParts>
    <vt:vector size="106" baseType="lpstr">
      <vt:lpstr>Söhne</vt:lpstr>
      <vt:lpstr>Arial</vt:lpstr>
      <vt:lpstr>Calibri</vt:lpstr>
      <vt:lpstr>Calibri Light</vt:lpstr>
      <vt:lpstr>Cambria Math</vt:lpstr>
      <vt:lpstr>Comic Sans MS</vt:lpstr>
      <vt:lpstr>Helvetica Neue</vt:lpstr>
      <vt:lpstr>Lato</vt:lpstr>
      <vt:lpstr>Times New Roman</vt:lpstr>
      <vt:lpstr>Wingdings</vt:lpstr>
      <vt:lpstr>Office Theme</vt:lpstr>
      <vt:lpstr>AIBridge</vt:lpstr>
      <vt:lpstr>Introducing Unsupervised Learning</vt:lpstr>
      <vt:lpstr>Unsupervised Learning</vt:lpstr>
      <vt:lpstr>PowerPoint Presentation</vt:lpstr>
      <vt:lpstr>PowerPoint Presentation</vt:lpstr>
      <vt:lpstr>PowerPoint Presentation</vt:lpstr>
      <vt:lpstr>PowerPoint Presentation</vt:lpstr>
      <vt:lpstr>Grouping Customers</vt:lpstr>
      <vt:lpstr>Anomaly Detection</vt:lpstr>
      <vt:lpstr>Unsupervised Learning</vt:lpstr>
      <vt:lpstr>K-means clustering</vt:lpstr>
      <vt:lpstr>PowerPoint Presentation</vt:lpstr>
      <vt:lpstr>PowerPoint Presentation</vt:lpstr>
      <vt:lpstr>PowerPoint Presentation</vt:lpstr>
      <vt:lpstr>PowerPoint Presentation</vt:lpstr>
      <vt:lpstr>PowerPoint Presentation</vt:lpstr>
      <vt:lpstr>PowerPoint Presentation</vt:lpstr>
      <vt:lpstr>Evaluation and Choosing K</vt:lpstr>
      <vt:lpstr>Unsupervised Learning</vt:lpstr>
      <vt:lpstr>Unsupervised Learning</vt:lpstr>
      <vt:lpstr>PowerPoint Presentation</vt:lpstr>
      <vt:lpstr>PowerPoint Presentation</vt:lpstr>
      <vt:lpstr>PowerPoint Presentation</vt:lpstr>
      <vt:lpstr>PowerPoint Presentation</vt:lpstr>
      <vt:lpstr>Principle Component Analysis</vt:lpstr>
      <vt:lpstr>Exploring Dimensions and Basis Vectors</vt:lpstr>
      <vt:lpstr>Exploring Dimensions and Basis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Visualization</vt:lpstr>
      <vt:lpstr>Feature Extraction</vt:lpstr>
      <vt:lpstr>Image Compression</vt:lpstr>
      <vt:lpstr>PowerPoint Presentation</vt:lpstr>
      <vt:lpstr>t-SNE</vt:lpstr>
      <vt:lpstr>t-SNE</vt:lpstr>
      <vt:lpstr>Unsupervised Learning</vt:lpstr>
      <vt:lpstr>Quiz time</vt:lpstr>
      <vt:lpstr>PowerPoint Presentation</vt:lpstr>
      <vt:lpstr>PowerPoint Presentation</vt:lpstr>
      <vt:lpstr>Compare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that can go wrong</vt:lpstr>
      <vt:lpstr>Data Leakage  </vt:lpstr>
      <vt:lpstr>Things that can go wrong</vt:lpstr>
      <vt:lpstr>Project</vt:lpstr>
      <vt:lpstr>Typical steps to apply ML </vt:lpstr>
      <vt:lpstr>A ML Project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AIBridge</dc:title>
  <dc:creator>Aman Manvattira Ganapathy</dc:creator>
  <cp:lastModifiedBy>Xin Liu</cp:lastModifiedBy>
  <cp:revision>81</cp:revision>
  <dcterms:created xsi:type="dcterms:W3CDTF">2023-07-05T16:57:25Z</dcterms:created>
  <dcterms:modified xsi:type="dcterms:W3CDTF">2024-06-20T15:54:25Z</dcterms:modified>
</cp:coreProperties>
</file>